
<file path=[Content_Types].xml><?xml version="1.0" encoding="utf-8"?>
<Types xmlns="http://schemas.openxmlformats.org/package/2006/content-types">
  <Default Extension="svg" ContentType="image/svg+xml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753600" cy="7315200"/>
  <p:notesSz cx="6858000" cy="9144000"/>
  <p:embeddedFontLst>
    <p:embeddedFont>
      <p:font typeface="Norwester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Roboto Bold" panose="020B0604020202020204" charset="0"/>
      <p:regular r:id="rId14"/>
    </p:embeddedFont>
    <p:embeddedFont>
      <p:font typeface="Arimo" panose="020B0604020202020204" charset="0"/>
      <p:regular r:id="rId15"/>
    </p:embeddedFont>
    <p:embeddedFont>
      <p:font typeface="Barlow Medium" panose="020B0604020202020204" charset="-94"/>
      <p:regular r:id="rId16"/>
    </p:embeddedFont>
    <p:embeddedFont>
      <p:font typeface="Glacial Indifference" panose="020B0604020202020204" charset="0"/>
      <p:regular r:id="rId17"/>
    </p:embeddedFont>
    <p:embeddedFont>
      <p:font typeface="Roboto" panose="020B0604020202020204" charset="0"/>
      <p:regular r:id="rId18"/>
    </p:embeddedFont>
    <p:embeddedFont>
      <p:font typeface="Barlow Medium Bold" panose="020B0604020202020204" charset="-9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16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7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10800000">
            <a:off x="7880920" y="558868"/>
            <a:ext cx="1304403" cy="1259525"/>
            <a:chOff x="0" y="0"/>
            <a:chExt cx="3314389" cy="32003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14389" cy="3200355"/>
            </a:xfrm>
            <a:custGeom>
              <a:avLst/>
              <a:gdLst/>
              <a:ahLst/>
              <a:cxnLst/>
              <a:rect l="l" t="t" r="r" b="b"/>
              <a:pathLst>
                <a:path w="3314389" h="3200355">
                  <a:moveTo>
                    <a:pt x="0" y="0"/>
                  </a:moveTo>
                  <a:lnTo>
                    <a:pt x="3314389" y="0"/>
                  </a:lnTo>
                  <a:lnTo>
                    <a:pt x="3314389" y="3200355"/>
                  </a:lnTo>
                  <a:lnTo>
                    <a:pt x="0" y="3200355"/>
                  </a:lnTo>
                  <a:close/>
                </a:path>
              </a:pathLst>
            </a:custGeom>
            <a:solidFill>
              <a:srgbClr val="DA79F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2083346" y="2961365"/>
            <a:ext cx="50136" cy="304858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5921901" y="2957715"/>
            <a:ext cx="50136" cy="304858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69271" y="3072370"/>
            <a:ext cx="571500" cy="126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1"/>
              </a:lnSpc>
            </a:pPr>
            <a:r>
              <a:rPr lang="en-US" sz="8855" spc="88">
                <a:solidFill>
                  <a:srgbClr val="152425"/>
                </a:solidFill>
                <a:latin typeface="Norwester"/>
              </a:rPr>
              <a:t>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9452" y="4870228"/>
            <a:ext cx="866775" cy="126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1"/>
              </a:lnSpc>
            </a:pPr>
            <a:r>
              <a:rPr lang="en-US" sz="8855" spc="88">
                <a:solidFill>
                  <a:srgbClr val="152425"/>
                </a:solidFill>
                <a:latin typeface="Norwester"/>
              </a:rPr>
              <a:t>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5315" y="3215578"/>
            <a:ext cx="2181026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1610" lvl="1" indent="-9080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Roboto"/>
              </a:rPr>
              <a:t>Zengin </a:t>
            </a:r>
            <a:r>
              <a:rPr lang="en-US" sz="1100">
                <a:solidFill>
                  <a:srgbClr val="FFFFFF"/>
                </a:solidFill>
                <a:latin typeface="Arimo"/>
              </a:rPr>
              <a:t>Ürün Çeşitliliği</a:t>
            </a:r>
          </a:p>
          <a:p>
            <a:pPr>
              <a:lnSpc>
                <a:spcPts val="1539"/>
              </a:lnSpc>
            </a:pPr>
            <a:endParaRPr lang="en-US" sz="1100">
              <a:solidFill>
                <a:srgbClr val="FFFFFF"/>
              </a:solidFill>
              <a:latin typeface="Arimo"/>
            </a:endParaRPr>
          </a:p>
          <a:p>
            <a:pPr marL="181610" lvl="1" indent="-9080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Arimo"/>
              </a:rPr>
              <a:t>Üretim Teknolojisi</a:t>
            </a:r>
          </a:p>
          <a:p>
            <a:pPr>
              <a:lnSpc>
                <a:spcPts val="1539"/>
              </a:lnSpc>
            </a:pPr>
            <a:endParaRPr lang="en-US" sz="1100">
              <a:solidFill>
                <a:srgbClr val="FFFFFF"/>
              </a:solidFill>
              <a:latin typeface="Arimo"/>
            </a:endParaRPr>
          </a:p>
          <a:p>
            <a:pPr marL="181610" lvl="1" indent="-9080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Arimo"/>
              </a:rPr>
              <a:t>Kalite Algısı Yüksek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6565" y="4920537"/>
            <a:ext cx="2009775" cy="1125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7490" lvl="1" indent="-11874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Roboto"/>
              </a:rPr>
              <a:t>Reklamların azlığı</a:t>
            </a:r>
          </a:p>
          <a:p>
            <a:pPr>
              <a:lnSpc>
                <a:spcPts val="1539"/>
              </a:lnSpc>
            </a:pPr>
            <a:endParaRPr lang="en-US" sz="1100">
              <a:solidFill>
                <a:srgbClr val="FFFFFF"/>
              </a:solidFill>
              <a:latin typeface="Roboto"/>
            </a:endParaRPr>
          </a:p>
          <a:p>
            <a:pPr marL="237490" lvl="1" indent="-11874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Roboto"/>
              </a:rPr>
              <a:t>Under Armour satış mağazalarının sayısının az olması</a:t>
            </a:r>
          </a:p>
          <a:p>
            <a:pPr>
              <a:lnSpc>
                <a:spcPts val="1408"/>
              </a:lnSpc>
            </a:pPr>
            <a:endParaRPr lang="en-US" sz="11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07826" y="3068720"/>
            <a:ext cx="571500" cy="126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1"/>
              </a:lnSpc>
            </a:pPr>
            <a:r>
              <a:rPr lang="en-US" sz="8855" spc="88">
                <a:solidFill>
                  <a:srgbClr val="152425"/>
                </a:solidFill>
                <a:latin typeface="Norwester"/>
              </a:rPr>
              <a:t>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63119" y="4866578"/>
            <a:ext cx="857250" cy="126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1"/>
              </a:lnSpc>
            </a:pPr>
            <a:r>
              <a:rPr lang="en-US" sz="8855" spc="88">
                <a:solidFill>
                  <a:srgbClr val="152425"/>
                </a:solidFill>
                <a:latin typeface="Norwester"/>
              </a:rPr>
              <a:t>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47987" y="3215578"/>
            <a:ext cx="2123275" cy="114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7490" lvl="1" indent="-11874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Roboto"/>
              </a:rPr>
              <a:t>Gelir Arttıkça ürünlere olan talebin artması</a:t>
            </a:r>
          </a:p>
          <a:p>
            <a:pPr>
              <a:lnSpc>
                <a:spcPts val="1539"/>
              </a:lnSpc>
            </a:pPr>
            <a:endParaRPr lang="en-US" sz="1100">
              <a:solidFill>
                <a:srgbClr val="FFFFFF"/>
              </a:solidFill>
              <a:latin typeface="Roboto"/>
            </a:endParaRPr>
          </a:p>
          <a:p>
            <a:pPr marL="237490" lvl="1" indent="-118745">
              <a:lnSpc>
                <a:spcPts val="1539"/>
              </a:lnSpc>
              <a:buFont typeface="Arial"/>
              <a:buChar char="•"/>
            </a:pPr>
            <a:r>
              <a:rPr lang="en-US" sz="1100">
                <a:solidFill>
                  <a:srgbClr val="FFFFFF"/>
                </a:solidFill>
                <a:latin typeface="Roboto"/>
              </a:rPr>
              <a:t>Sporcular arasında hızlı yayılması</a:t>
            </a:r>
          </a:p>
          <a:p>
            <a:pPr>
              <a:lnSpc>
                <a:spcPts val="1539"/>
              </a:lnSpc>
            </a:pPr>
            <a:endParaRPr lang="en-US" sz="11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347987" y="4894716"/>
            <a:ext cx="2230390" cy="999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0017" lvl="1" indent="-95009">
              <a:lnSpc>
                <a:spcPts val="1611"/>
              </a:lnSpc>
              <a:buFont typeface="Arial"/>
              <a:buChar char="•"/>
            </a:pPr>
            <a:r>
              <a:rPr lang="en-US" sz="1150">
                <a:solidFill>
                  <a:srgbClr val="FFFFFF"/>
                </a:solidFill>
                <a:latin typeface="Roboto"/>
              </a:rPr>
              <a:t>Sahte ürünlerin bulunması</a:t>
            </a:r>
          </a:p>
          <a:p>
            <a:pPr>
              <a:lnSpc>
                <a:spcPts val="1539"/>
              </a:lnSpc>
            </a:pPr>
            <a:endParaRPr lang="en-US" sz="1150">
              <a:solidFill>
                <a:srgbClr val="FFFFFF"/>
              </a:solidFill>
              <a:latin typeface="Roboto"/>
            </a:endParaRPr>
          </a:p>
          <a:p>
            <a:pPr marL="190017" lvl="1" indent="-95008">
              <a:lnSpc>
                <a:spcPts val="1611"/>
              </a:lnSpc>
              <a:buFont typeface="Arial"/>
              <a:buChar char="•"/>
            </a:pPr>
            <a:r>
              <a:rPr lang="en-US" sz="1150">
                <a:solidFill>
                  <a:srgbClr val="FFFFFF"/>
                </a:solidFill>
                <a:latin typeface="Roboto"/>
              </a:rPr>
              <a:t>Diğer spor markalarının pazarda daha büyük yer alması ve rekabetin çok olması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5349" y="1104916"/>
            <a:ext cx="7010400" cy="829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3"/>
              </a:lnSpc>
            </a:pPr>
            <a:r>
              <a:rPr lang="en-US" sz="6801" dirty="0" err="1">
                <a:solidFill>
                  <a:srgbClr val="DA79FF"/>
                </a:solidFill>
                <a:latin typeface="Norwester"/>
              </a:rPr>
              <a:t>swot</a:t>
            </a:r>
            <a:r>
              <a:rPr lang="en-US" sz="6801" dirty="0">
                <a:solidFill>
                  <a:srgbClr val="DA79FF"/>
                </a:solidFill>
                <a:latin typeface="Norwester"/>
              </a:rPr>
              <a:t> ANALİZİ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1520" y="695585"/>
            <a:ext cx="3230823" cy="29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3"/>
              </a:lnSpc>
            </a:pPr>
            <a:r>
              <a:rPr lang="en-US" sz="1731" spc="190" dirty="0">
                <a:solidFill>
                  <a:srgbClr val="FFFFFF"/>
                </a:solidFill>
                <a:latin typeface="Roboto Bold"/>
              </a:rPr>
              <a:t>UNDER ARMOUR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753599" cy="2176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307" y="406424"/>
            <a:ext cx="9108570" cy="478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42"/>
              </a:lnSpc>
              <a:spcBef>
                <a:spcPct val="0"/>
              </a:spcBef>
            </a:pP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Olası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Güçlü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(Strengths)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Yönler</a:t>
            </a:r>
            <a:endParaRPr lang="en-US" sz="3459" dirty="0">
              <a:solidFill>
                <a:srgbClr val="152425"/>
              </a:solidFill>
              <a:latin typeface="Roboto Bold"/>
            </a:endParaRPr>
          </a:p>
          <a:p>
            <a:pPr>
              <a:lnSpc>
                <a:spcPts val="4842"/>
              </a:lnSpc>
              <a:spcBef>
                <a:spcPct val="0"/>
              </a:spcBef>
            </a:pPr>
            <a:endParaRPr lang="en-US" sz="3459" dirty="0">
              <a:solidFill>
                <a:srgbClr val="152425"/>
              </a:solidFill>
              <a:latin typeface="Roboto Bold"/>
            </a:endParaRPr>
          </a:p>
          <a:p>
            <a:pPr>
              <a:lnSpc>
                <a:spcPts val="4842"/>
              </a:lnSpc>
              <a:spcBef>
                <a:spcPct val="0"/>
              </a:spcBef>
            </a:pP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Olası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Zayıf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(Weaknesses)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Yönler</a:t>
            </a:r>
            <a:endParaRPr lang="en-US" sz="3459" dirty="0">
              <a:solidFill>
                <a:srgbClr val="152425"/>
              </a:solidFill>
              <a:latin typeface="Roboto Bold"/>
            </a:endParaRPr>
          </a:p>
          <a:p>
            <a:pPr>
              <a:lnSpc>
                <a:spcPts val="4842"/>
              </a:lnSpc>
              <a:spcBef>
                <a:spcPct val="0"/>
              </a:spcBef>
            </a:pPr>
            <a:endParaRPr lang="en-US" sz="3459" dirty="0">
              <a:solidFill>
                <a:srgbClr val="152425"/>
              </a:solidFill>
              <a:latin typeface="Roboto Bold"/>
            </a:endParaRPr>
          </a:p>
          <a:p>
            <a:pPr>
              <a:lnSpc>
                <a:spcPts val="4842"/>
              </a:lnSpc>
              <a:spcBef>
                <a:spcPct val="0"/>
              </a:spcBef>
            </a:pP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Olası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Fırsatlar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(Opportunities)</a:t>
            </a:r>
          </a:p>
          <a:p>
            <a:pPr>
              <a:lnSpc>
                <a:spcPts val="4842"/>
              </a:lnSpc>
              <a:spcBef>
                <a:spcPct val="0"/>
              </a:spcBef>
            </a:pPr>
            <a:endParaRPr lang="en-US" sz="3459" dirty="0">
              <a:solidFill>
                <a:srgbClr val="152425"/>
              </a:solidFill>
              <a:latin typeface="Roboto Bold"/>
            </a:endParaRPr>
          </a:p>
          <a:p>
            <a:pPr>
              <a:lnSpc>
                <a:spcPts val="4842"/>
              </a:lnSpc>
              <a:spcBef>
                <a:spcPct val="0"/>
              </a:spcBef>
            </a:pP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Olası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</a:t>
            </a:r>
            <a:r>
              <a:rPr lang="en-US" sz="3459" dirty="0" err="1">
                <a:solidFill>
                  <a:srgbClr val="152425"/>
                </a:solidFill>
                <a:latin typeface="Roboto Bold"/>
              </a:rPr>
              <a:t>Tehditler</a:t>
            </a:r>
            <a:r>
              <a:rPr lang="en-US" sz="3459" dirty="0">
                <a:solidFill>
                  <a:srgbClr val="152425"/>
                </a:solidFill>
                <a:latin typeface="Roboto Bold"/>
              </a:rPr>
              <a:t> (Threats)</a:t>
            </a:r>
          </a:p>
          <a:p>
            <a:pPr>
              <a:lnSpc>
                <a:spcPts val="4842"/>
              </a:lnSpc>
              <a:spcBef>
                <a:spcPct val="0"/>
              </a:spcBef>
            </a:pPr>
            <a:endParaRPr lang="en-US" sz="3459" dirty="0">
              <a:solidFill>
                <a:srgbClr val="152425"/>
              </a:solidFill>
              <a:latin typeface="Roboto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08338" y="445385"/>
            <a:ext cx="5139573" cy="5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8"/>
              </a:lnSpc>
              <a:spcBef>
                <a:spcPct val="0"/>
              </a:spcBef>
            </a:pPr>
            <a:r>
              <a:rPr lang="en-US" sz="2970">
                <a:solidFill>
                  <a:srgbClr val="000000"/>
                </a:solidFill>
                <a:latin typeface="Roboto Bold"/>
              </a:rPr>
              <a:t>Olası Güçlü (Strengths) Yönler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8847" y="1212601"/>
            <a:ext cx="7978052" cy="484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Finansal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kaynakların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bolluğu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Rakiplerden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farklı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kılan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yeterlilikler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Yeterli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teknolojik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olanaklar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Düşük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maliyet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Daha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iyi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pazarlama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yetenekleri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Dikkat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çeken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ürün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kalitesi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Etkin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dağıtım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sistemi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Yetenekli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çalışanların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firmaya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bağlılıkları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27710" y="445385"/>
            <a:ext cx="5500830" cy="5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8"/>
              </a:lnSpc>
              <a:spcBef>
                <a:spcPct val="0"/>
              </a:spcBef>
            </a:pPr>
            <a:r>
              <a:rPr lang="en-US" sz="2970">
                <a:solidFill>
                  <a:srgbClr val="000000"/>
                </a:solidFill>
                <a:latin typeface="Roboto Bold"/>
              </a:rPr>
              <a:t>Olası Zayıf (Weaknesses) Yönler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8847" y="1212601"/>
            <a:ext cx="7978052" cy="290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Zayıf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pazar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imajı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Sınırlı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pazarlama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yetenekleri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Sınırlı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dağıtım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olanakları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Eğitimsiz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satış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danışmanları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Rakiplerine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göre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yüksek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fiyatlı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ürünler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61582" y="445385"/>
            <a:ext cx="5033085" cy="5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8"/>
              </a:lnSpc>
              <a:spcBef>
                <a:spcPct val="0"/>
              </a:spcBef>
            </a:pPr>
            <a:r>
              <a:rPr lang="en-US" sz="2970">
                <a:solidFill>
                  <a:srgbClr val="000000"/>
                </a:solidFill>
                <a:latin typeface="Roboto Bold"/>
              </a:rPr>
              <a:t>Olası Fırsatlar (Opportunities)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8847" y="1212601"/>
            <a:ext cx="7978052" cy="3553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Tüketicilerin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talep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ve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ihtiyaçlarındaki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farklılaşma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Rakip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firmaların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marka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kalitesine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bağlı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sorunları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>
                <a:solidFill>
                  <a:srgbClr val="000000"/>
                </a:solidFill>
                <a:latin typeface="Roboto"/>
              </a:rPr>
              <a:t>Online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satışların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artması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Yeni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dağıtım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kanalları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kurulması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5" lvl="1" indent="-199843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Hızlı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büyüyen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pazar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Kalite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algısının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yeni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müşterileri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firmaya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çekmesi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2806" y="445385"/>
            <a:ext cx="4150637" cy="5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8"/>
              </a:lnSpc>
              <a:spcBef>
                <a:spcPct val="0"/>
              </a:spcBef>
            </a:pPr>
            <a:r>
              <a:rPr lang="en-US" sz="2970">
                <a:solidFill>
                  <a:srgbClr val="000000"/>
                </a:solidFill>
                <a:latin typeface="Roboto Bold"/>
              </a:rPr>
              <a:t>Olası Tehditler (Threats)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8847" y="1212601"/>
            <a:ext cx="7978052" cy="387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Yerli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ve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Yabancı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rakiplerin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pazara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girmesi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Değişen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müşteri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istek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ve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ihtiyaçları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Rakip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firmaların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yeni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stratejiler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geliştirmeleri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Yeni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yasal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düzenlemelerin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çıkması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Ekonomik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durgunluk</a:t>
            </a: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  <a:p>
            <a:pPr marL="399684" lvl="1" indent="-199842" algn="ctr">
              <a:lnSpc>
                <a:spcPts val="2591"/>
              </a:lnSpc>
              <a:buFont typeface="Arial"/>
              <a:buChar char="•"/>
            </a:pPr>
            <a:r>
              <a:rPr lang="en-US" sz="1851" dirty="0" err="1">
                <a:solidFill>
                  <a:srgbClr val="000000"/>
                </a:solidFill>
                <a:latin typeface="Roboto"/>
              </a:rPr>
              <a:t>Dış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ticaret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1851" dirty="0" err="1">
                <a:solidFill>
                  <a:srgbClr val="000000"/>
                </a:solidFill>
                <a:latin typeface="Roboto"/>
              </a:rPr>
              <a:t>engelleri</a:t>
            </a:r>
            <a:r>
              <a:rPr lang="en-US" sz="1851" dirty="0">
                <a:solidFill>
                  <a:srgbClr val="000000"/>
                </a:solidFill>
                <a:latin typeface="Roboto"/>
              </a:rPr>
              <a:t> </a:t>
            </a:r>
          </a:p>
          <a:p>
            <a:pPr algn="ctr">
              <a:lnSpc>
                <a:spcPts val="2591"/>
              </a:lnSpc>
            </a:pPr>
            <a:endParaRPr lang="en-US" sz="1851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5332" r="53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27000"/>
          </a:blip>
          <a:srcRect b="14826"/>
          <a:stretch>
            <a:fillRect/>
          </a:stretch>
        </p:blipFill>
        <p:spPr>
          <a:xfrm>
            <a:off x="159311" y="327173"/>
            <a:ext cx="1331593" cy="11373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65999"/>
          </a:blip>
          <a:srcRect r="16098"/>
          <a:stretch>
            <a:fillRect/>
          </a:stretch>
        </p:blipFill>
        <p:spPr>
          <a:xfrm>
            <a:off x="159311" y="327173"/>
            <a:ext cx="3198712" cy="425476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450705" y="3566464"/>
            <a:ext cx="5571375" cy="88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2"/>
              </a:lnSpc>
            </a:pPr>
            <a:r>
              <a:rPr lang="en-US" sz="1287" spc="198">
                <a:solidFill>
                  <a:srgbClr val="000000"/>
                </a:solidFill>
                <a:latin typeface="Barlow Medium Bold"/>
              </a:rPr>
              <a:t>FATIH ÖZDEMİROĞLU</a:t>
            </a:r>
          </a:p>
          <a:p>
            <a:pPr>
              <a:lnSpc>
                <a:spcPts val="1802"/>
              </a:lnSpc>
            </a:pPr>
            <a:endParaRPr lang="en-US" sz="1287" spc="198">
              <a:solidFill>
                <a:srgbClr val="000000"/>
              </a:solidFill>
              <a:latin typeface="Barlow Medium Bold"/>
            </a:endParaRPr>
          </a:p>
          <a:p>
            <a:pPr>
              <a:lnSpc>
                <a:spcPts val="1707"/>
              </a:lnSpc>
            </a:pPr>
            <a:r>
              <a:rPr lang="en-US" sz="1220" spc="187">
                <a:solidFill>
                  <a:srgbClr val="000000"/>
                </a:solidFill>
                <a:latin typeface="Barlow Medium Bold"/>
              </a:rPr>
              <a:t>MAIL:</a:t>
            </a:r>
            <a:r>
              <a:rPr lang="en-US" sz="1220" spc="187">
                <a:solidFill>
                  <a:srgbClr val="000000"/>
                </a:solidFill>
                <a:latin typeface="Barlow Medium"/>
              </a:rPr>
              <a:t> FATIHOZDEMIROGLU@YAHOO.COM</a:t>
            </a:r>
          </a:p>
          <a:p>
            <a:pPr algn="l">
              <a:lnSpc>
                <a:spcPts val="1707"/>
              </a:lnSpc>
            </a:pPr>
            <a:r>
              <a:rPr lang="en-US" sz="1220" spc="187">
                <a:solidFill>
                  <a:srgbClr val="000000"/>
                </a:solidFill>
                <a:latin typeface="Barlow Medium Bold"/>
              </a:rPr>
              <a:t>LINKEDIN:</a:t>
            </a:r>
            <a:r>
              <a:rPr lang="en-US" sz="1220" spc="187">
                <a:solidFill>
                  <a:srgbClr val="000000"/>
                </a:solidFill>
                <a:latin typeface="Barlow Medium"/>
              </a:rPr>
              <a:t> LINKEDIN.COM/IN/FATIH-ÖZDEMIROGLU-0A296352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50705" y="2213733"/>
            <a:ext cx="5571375" cy="453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2"/>
              </a:lnSpc>
            </a:pPr>
            <a:r>
              <a:rPr lang="en-US" sz="1287" spc="198">
                <a:solidFill>
                  <a:srgbClr val="000000"/>
                </a:solidFill>
                <a:latin typeface="Glacial Indifference"/>
              </a:rPr>
              <a:t>SWOT ANALIZ ÖRNEĞI VE DIĞER KONULARDA ILETIŞIME GEÇEBILIRSINIZ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50705" y="438851"/>
            <a:ext cx="5571375" cy="681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2"/>
              </a:lnSpc>
            </a:pPr>
            <a:r>
              <a:rPr lang="en-US" sz="1287" spc="198">
                <a:solidFill>
                  <a:srgbClr val="000000"/>
                </a:solidFill>
                <a:latin typeface="Glacial Indifference"/>
              </a:rPr>
              <a:t>SIZ DE CANVA ÜZERINDEN YA DA MICROSOFT OFFICE PROGRAMLARINI KULLANARAK HER KONUDA SWOT ANALIZINI YAPABILIRSINIZ.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62343" y="6807023"/>
            <a:ext cx="1084395" cy="14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>
                    <a:alpha val="33725"/>
                  </a:srgbClr>
                </a:solidFill>
                <a:latin typeface="Arimo"/>
              </a:rPr>
              <a:t>Fatih Özdemiroğlu 2021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247</Words>
  <Application>Microsoft Office PowerPoint</Application>
  <PresentationFormat>Custom</PresentationFormat>
  <Paragraphs>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Norwester</vt:lpstr>
      <vt:lpstr>Calibri</vt:lpstr>
      <vt:lpstr>Roboto Bold</vt:lpstr>
      <vt:lpstr>Arimo</vt:lpstr>
      <vt:lpstr>Barlow Medium</vt:lpstr>
      <vt:lpstr>Glacial Indifference</vt:lpstr>
      <vt:lpstr>Roboto</vt:lpstr>
      <vt:lpstr>Arial</vt:lpstr>
      <vt:lpstr>Barlow Medium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Fatih Özdemiroğlu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ARMOUR Swot Analizi</dc:title>
  <dc:subject>Swot Analizi örneği</dc:subject>
  <dc:creator>Fatih.Ozdemiroglu@eksim.com.tr</dc:creator>
  <cp:keywords>Fatih Özdemiroğlu</cp:keywords>
  <cp:lastModifiedBy>Fatih Özdemiroğlu</cp:lastModifiedBy>
  <cp:revision>4</cp:revision>
  <dcterms:created xsi:type="dcterms:W3CDTF">2006-08-16T00:00:00Z</dcterms:created>
  <dcterms:modified xsi:type="dcterms:W3CDTF">2021-01-12T13:14:30Z</dcterms:modified>
  <dc:identifier>DAETA-a4sOo</dc:identifier>
  <cp:contentStatus>Örnek swot sunumu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a91f0eb2-b509-4be5-bd7c-afd341967aa4</vt:lpwstr>
  </property>
</Properties>
</file>