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C00000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C00000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490724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7590" y="-62737"/>
            <a:ext cx="8515603" cy="872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60008" y="2511551"/>
            <a:ext cx="5994400" cy="1877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C00000"/>
                </a:solidFill>
                <a:latin typeface="Garamond"/>
                <a:cs typeface="Garamon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33269" y="5032375"/>
            <a:ext cx="7128509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40" b="1">
                <a:latin typeface="Garamond"/>
                <a:cs typeface="Garamond"/>
              </a:rPr>
              <a:t>SİGORTA</a:t>
            </a:r>
            <a:r>
              <a:rPr dirty="0" sz="4000" spc="-165" b="1">
                <a:latin typeface="Garamond"/>
                <a:cs typeface="Garamond"/>
              </a:rPr>
              <a:t> </a:t>
            </a:r>
            <a:r>
              <a:rPr dirty="0" sz="4000" b="1">
                <a:latin typeface="Garamond"/>
                <a:cs typeface="Garamond"/>
              </a:rPr>
              <a:t>PRİMİ</a:t>
            </a:r>
            <a:r>
              <a:rPr dirty="0" sz="4000" spc="-150" b="1">
                <a:latin typeface="Garamond"/>
                <a:cs typeface="Garamond"/>
              </a:rPr>
              <a:t> </a:t>
            </a:r>
            <a:r>
              <a:rPr dirty="0" sz="4000" spc="-10" b="1">
                <a:latin typeface="Garamond"/>
                <a:cs typeface="Garamond"/>
              </a:rPr>
              <a:t>TEŞVİKLERİ</a:t>
            </a:r>
            <a:endParaRPr sz="4000">
              <a:latin typeface="Garamond"/>
              <a:cs typeface="Garamon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397502" y="5627623"/>
            <a:ext cx="3394710" cy="1105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3200" spc="-20">
                <a:latin typeface="Garamond"/>
                <a:cs typeface="Garamond"/>
              </a:rPr>
              <a:t>2025</a:t>
            </a:r>
            <a:endParaRPr sz="3200">
              <a:latin typeface="Garamond"/>
              <a:cs typeface="Garamond"/>
            </a:endParaRPr>
          </a:p>
          <a:p>
            <a:pPr algn="ctr">
              <a:lnSpc>
                <a:spcPct val="100000"/>
              </a:lnSpc>
              <a:spcBef>
                <a:spcPts val="2260"/>
              </a:spcBef>
            </a:pPr>
            <a:r>
              <a:rPr dirty="0" sz="2000">
                <a:latin typeface="Garamond"/>
                <a:cs typeface="Garamond"/>
              </a:rPr>
              <a:t>Sigorta Primleri</a:t>
            </a:r>
            <a:r>
              <a:rPr dirty="0" sz="2000" spc="-5">
                <a:latin typeface="Garamond"/>
                <a:cs typeface="Garamond"/>
              </a:rPr>
              <a:t> </a:t>
            </a:r>
            <a:r>
              <a:rPr dirty="0" sz="2000">
                <a:latin typeface="Garamond"/>
                <a:cs typeface="Garamond"/>
              </a:rPr>
              <a:t>Genel</a:t>
            </a:r>
            <a:r>
              <a:rPr dirty="0" sz="2000" spc="-5">
                <a:latin typeface="Garamond"/>
                <a:cs typeface="Garamond"/>
              </a:rPr>
              <a:t> </a:t>
            </a:r>
            <a:r>
              <a:rPr dirty="0" sz="2000" spc="-10">
                <a:latin typeface="Garamond"/>
                <a:cs typeface="Garamond"/>
              </a:rPr>
              <a:t>Müdürlüğü</a:t>
            </a:r>
            <a:endParaRPr sz="20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941" rIns="0" bIns="0" rtlCol="0" vert="horz">
            <a:spAutoFit/>
          </a:bodyPr>
          <a:lstStyle/>
          <a:p>
            <a:pPr marL="36449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Sigorta</a:t>
            </a:r>
            <a:r>
              <a:rPr dirty="0" sz="3600" spc="5"/>
              <a:t> </a:t>
            </a:r>
            <a:r>
              <a:rPr dirty="0" sz="3600"/>
              <a:t>Primi</a:t>
            </a:r>
            <a:r>
              <a:rPr dirty="0" sz="3600" spc="-10"/>
              <a:t> </a:t>
            </a:r>
            <a:r>
              <a:rPr dirty="0" sz="3600" spc="-20"/>
              <a:t>Teşvikleri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674623" y="1081227"/>
            <a:ext cx="11135995" cy="3820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5510</a:t>
            </a:r>
            <a:r>
              <a:rPr dirty="0" sz="22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22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Kanun’un</a:t>
            </a:r>
            <a:r>
              <a:rPr dirty="0" sz="22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4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üncü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maddesinin</a:t>
            </a:r>
            <a:r>
              <a:rPr dirty="0" sz="2200" spc="-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birinci</a:t>
            </a:r>
            <a:r>
              <a:rPr dirty="0" sz="22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fıkrasının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(a)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bendi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kapsamında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sigortalı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çalıştıran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özel</a:t>
            </a:r>
            <a:endParaRPr sz="2200">
              <a:latin typeface="Garamond"/>
              <a:cs typeface="Garamond"/>
            </a:endParaRPr>
          </a:p>
          <a:p>
            <a:pPr marL="33655">
              <a:lnSpc>
                <a:spcPct val="100000"/>
              </a:lnSpc>
              <a:spcBef>
                <a:spcPts val="5"/>
              </a:spcBef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sektör</a:t>
            </a:r>
            <a:r>
              <a:rPr dirty="0" sz="22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işyeri</a:t>
            </a:r>
            <a:r>
              <a:rPr dirty="0" sz="22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işverenlerine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yönelik;</a:t>
            </a:r>
            <a:endParaRPr sz="2200">
              <a:latin typeface="Garamond"/>
              <a:cs typeface="Garamond"/>
            </a:endParaRPr>
          </a:p>
          <a:p>
            <a:pPr marL="772795" indent="-342900">
              <a:lnSpc>
                <a:spcPct val="100000"/>
              </a:lnSpc>
              <a:spcBef>
                <a:spcPts val="25"/>
              </a:spcBef>
              <a:buClr>
                <a:srgbClr val="5B9BD4"/>
              </a:buClr>
              <a:buFont typeface="Wingdings"/>
              <a:buChar char=""/>
              <a:tabLst>
                <a:tab pos="772795" algn="l"/>
              </a:tabLst>
            </a:pP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Kayıtlı</a:t>
            </a:r>
            <a:r>
              <a:rPr dirty="0" sz="19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istihdamın</a:t>
            </a:r>
            <a:r>
              <a:rPr dirty="0" sz="19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 spc="-10">
                <a:solidFill>
                  <a:srgbClr val="001F5F"/>
                </a:solidFill>
                <a:latin typeface="Garamond"/>
                <a:cs typeface="Garamond"/>
              </a:rPr>
              <a:t>artırılması,</a:t>
            </a:r>
            <a:endParaRPr sz="1900">
              <a:latin typeface="Garamond"/>
              <a:cs typeface="Garamond"/>
            </a:endParaRPr>
          </a:p>
          <a:p>
            <a:pPr marL="772795" indent="-34290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772795" algn="l"/>
              </a:tabLst>
            </a:pP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Gönüllü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uyumun</a:t>
            </a:r>
            <a:r>
              <a:rPr dirty="0" sz="19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düzenli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9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ödeme</a:t>
            </a:r>
            <a:r>
              <a:rPr dirty="0" sz="19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kültürünün</a:t>
            </a:r>
            <a:r>
              <a:rPr dirty="0" sz="19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 spc="-10">
                <a:solidFill>
                  <a:srgbClr val="001F5F"/>
                </a:solidFill>
                <a:latin typeface="Garamond"/>
                <a:cs typeface="Garamond"/>
              </a:rPr>
              <a:t>yaygınlaştırılması,</a:t>
            </a:r>
            <a:endParaRPr sz="1900">
              <a:latin typeface="Garamond"/>
              <a:cs typeface="Garamond"/>
            </a:endParaRPr>
          </a:p>
          <a:p>
            <a:pPr marL="772795" indent="-34290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772795" algn="l"/>
              </a:tabLst>
            </a:pP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Kadınlar,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gençler</a:t>
            </a:r>
            <a:r>
              <a:rPr dirty="0" sz="19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900" spc="-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engelliler</a:t>
            </a:r>
            <a:r>
              <a:rPr dirty="0" sz="19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gibi</a:t>
            </a:r>
            <a:r>
              <a:rPr dirty="0" sz="19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dezavantajlı</a:t>
            </a:r>
            <a:r>
              <a:rPr dirty="0" sz="19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grupların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istihdamının</a:t>
            </a:r>
            <a:r>
              <a:rPr dirty="0" sz="19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 spc="-10">
                <a:solidFill>
                  <a:srgbClr val="001F5F"/>
                </a:solidFill>
                <a:latin typeface="Garamond"/>
                <a:cs typeface="Garamond"/>
              </a:rPr>
              <a:t>artırılması,</a:t>
            </a:r>
            <a:endParaRPr sz="1900">
              <a:latin typeface="Garamond"/>
              <a:cs typeface="Garamond"/>
            </a:endParaRPr>
          </a:p>
          <a:p>
            <a:pPr marL="772795" indent="-34290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772795" algn="l"/>
              </a:tabLst>
            </a:pP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Bölgesel</a:t>
            </a:r>
            <a:r>
              <a:rPr dirty="0" sz="19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gelişmişlik</a:t>
            </a:r>
            <a:r>
              <a:rPr dirty="0" sz="19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düzeyi</a:t>
            </a:r>
            <a:r>
              <a:rPr dirty="0" sz="19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farklılıklarının</a:t>
            </a:r>
            <a:r>
              <a:rPr dirty="0" sz="19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 spc="-10">
                <a:solidFill>
                  <a:srgbClr val="001F5F"/>
                </a:solidFill>
                <a:latin typeface="Garamond"/>
                <a:cs typeface="Garamond"/>
              </a:rPr>
              <a:t>azaltılması,</a:t>
            </a:r>
            <a:endParaRPr sz="1900">
              <a:latin typeface="Garamond"/>
              <a:cs typeface="Garamond"/>
            </a:endParaRPr>
          </a:p>
          <a:p>
            <a:pPr marL="772795" indent="-342900">
              <a:lnSpc>
                <a:spcPts val="2270"/>
              </a:lnSpc>
              <a:buClr>
                <a:srgbClr val="5B9BD4"/>
              </a:buClr>
              <a:buFont typeface="Wingdings"/>
              <a:buChar char=""/>
              <a:tabLst>
                <a:tab pos="772795" algn="l"/>
              </a:tabLst>
            </a:pP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Bölgesel,</a:t>
            </a:r>
            <a:r>
              <a:rPr dirty="0" sz="19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stratejik</a:t>
            </a:r>
            <a:r>
              <a:rPr dirty="0" sz="19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900" spc="-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öncelikli</a:t>
            </a:r>
            <a:r>
              <a:rPr dirty="0" sz="19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>
                <a:solidFill>
                  <a:srgbClr val="001F5F"/>
                </a:solidFill>
                <a:latin typeface="Garamond"/>
                <a:cs typeface="Garamond"/>
              </a:rPr>
              <a:t>yatırımların</a:t>
            </a:r>
            <a:r>
              <a:rPr dirty="0" sz="19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900" spc="-10">
                <a:solidFill>
                  <a:srgbClr val="001F5F"/>
                </a:solidFill>
                <a:latin typeface="Garamond"/>
                <a:cs typeface="Garamond"/>
              </a:rPr>
              <a:t>özendirilmesi</a:t>
            </a:r>
            <a:endParaRPr sz="1900">
              <a:latin typeface="Garamond"/>
              <a:cs typeface="Garamond"/>
            </a:endParaRPr>
          </a:p>
          <a:p>
            <a:pPr marL="12700">
              <a:lnSpc>
                <a:spcPts val="2630"/>
              </a:lnSpc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amaçlarıyla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çeşitli</a:t>
            </a:r>
            <a:r>
              <a:rPr dirty="0" sz="22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</a:t>
            </a:r>
            <a:r>
              <a:rPr dirty="0" sz="22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primi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teşvik,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destek</a:t>
            </a:r>
            <a:r>
              <a:rPr dirty="0" sz="22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22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indirimleri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uygulanmaktadır.</a:t>
            </a:r>
            <a:endParaRPr sz="2200">
              <a:latin typeface="Garamond"/>
              <a:cs typeface="Garamond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2200">
              <a:latin typeface="Garamond"/>
              <a:cs typeface="Garamond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Bunun</a:t>
            </a:r>
            <a:r>
              <a:rPr dirty="0" sz="2200" spc="2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yanında</a:t>
            </a:r>
            <a:r>
              <a:rPr dirty="0" sz="2200" spc="2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primlerin</a:t>
            </a:r>
            <a:r>
              <a:rPr dirty="0" sz="2200" spc="2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düzenli</a:t>
            </a:r>
            <a:r>
              <a:rPr dirty="0" sz="2200" spc="2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ödenmesinin</a:t>
            </a:r>
            <a:r>
              <a:rPr dirty="0" sz="2200" spc="2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özendirilmesi</a:t>
            </a:r>
            <a:r>
              <a:rPr dirty="0" sz="2200" spc="2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2200" spc="254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genç</a:t>
            </a:r>
            <a:r>
              <a:rPr dirty="0" sz="2200" spc="2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girişimciliğinin</a:t>
            </a:r>
            <a:r>
              <a:rPr dirty="0" sz="2200" spc="2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r>
              <a:rPr dirty="0" sz="2200" spc="27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edilmesi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amaçlarıyla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5510</a:t>
            </a:r>
            <a:r>
              <a:rPr dirty="0" sz="2200" spc="6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Kanun’un</a:t>
            </a:r>
            <a:r>
              <a:rPr dirty="0" sz="2200" spc="6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4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üncü</a:t>
            </a:r>
            <a:r>
              <a:rPr dirty="0" sz="2200" spc="6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maddesinin</a:t>
            </a:r>
            <a:r>
              <a:rPr dirty="0" sz="2200" spc="7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birinci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fıkrasının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(b)</a:t>
            </a:r>
            <a:r>
              <a:rPr dirty="0" sz="2200" spc="7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bendi</a:t>
            </a:r>
            <a:r>
              <a:rPr dirty="0" sz="2200" spc="6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kapsamındaki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sigortalılara</a:t>
            </a:r>
            <a:r>
              <a:rPr dirty="0" sz="22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de</a:t>
            </a:r>
            <a:r>
              <a:rPr dirty="0" sz="22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indirim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22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destekleri</a:t>
            </a:r>
            <a:r>
              <a:rPr dirty="0" sz="22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uygulanmaktadır.</a:t>
            </a:r>
            <a:endParaRPr sz="22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4883" y="874522"/>
            <a:ext cx="11042650" cy="5074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Halihazırda</a:t>
            </a:r>
            <a:r>
              <a:rPr dirty="0" sz="2200" spc="3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uygulaması</a:t>
            </a:r>
            <a:r>
              <a:rPr dirty="0" sz="2200" spc="3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devam</a:t>
            </a:r>
            <a:r>
              <a:rPr dirty="0" sz="2200" spc="3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eden</a:t>
            </a:r>
            <a:r>
              <a:rPr dirty="0" sz="2200" spc="3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toplam</a:t>
            </a:r>
            <a:r>
              <a:rPr dirty="0" sz="2200" spc="3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b="1">
                <a:solidFill>
                  <a:srgbClr val="001F5F"/>
                </a:solidFill>
                <a:latin typeface="Garamond"/>
                <a:cs typeface="Garamond"/>
              </a:rPr>
              <a:t>15</a:t>
            </a:r>
            <a:r>
              <a:rPr dirty="0" sz="2200" spc="31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b="1">
                <a:solidFill>
                  <a:srgbClr val="001F5F"/>
                </a:solidFill>
                <a:latin typeface="Garamond"/>
                <a:cs typeface="Garamond"/>
              </a:rPr>
              <a:t>adet</a:t>
            </a:r>
            <a:r>
              <a:rPr dirty="0" sz="2200" spc="3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</a:t>
            </a:r>
            <a:r>
              <a:rPr dirty="0" sz="2200" spc="3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primi</a:t>
            </a:r>
            <a:r>
              <a:rPr dirty="0" sz="2200" spc="3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r>
              <a:rPr dirty="0" sz="2200" spc="3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bulunmaktadır.</a:t>
            </a:r>
            <a:r>
              <a:rPr dirty="0" sz="2200" spc="3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Bunların</a:t>
            </a:r>
            <a:endParaRPr sz="2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13’ü</a:t>
            </a:r>
            <a:r>
              <a:rPr dirty="0" sz="22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4/a</a:t>
            </a:r>
            <a:r>
              <a:rPr dirty="0" sz="22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sigortalı</a:t>
            </a:r>
            <a:r>
              <a:rPr dirty="0" sz="22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çalıştıran</a:t>
            </a:r>
            <a:r>
              <a:rPr dirty="0" sz="22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işyerlerine,</a:t>
            </a:r>
            <a:r>
              <a:rPr dirty="0" sz="22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2’si</a:t>
            </a:r>
            <a:r>
              <a:rPr dirty="0" sz="22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4/b</a:t>
            </a:r>
            <a:r>
              <a:rPr dirty="0" sz="22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sigortalılarına</a:t>
            </a:r>
            <a:r>
              <a:rPr dirty="0" sz="22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yöneliktir.</a:t>
            </a:r>
            <a:endParaRPr sz="220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Bu</a:t>
            </a:r>
            <a:r>
              <a:rPr dirty="0" sz="22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>
                <a:solidFill>
                  <a:srgbClr val="001F5F"/>
                </a:solidFill>
                <a:latin typeface="Garamond"/>
                <a:cs typeface="Garamond"/>
              </a:rPr>
              <a:t>teşvikler</a:t>
            </a:r>
            <a:r>
              <a:rPr dirty="0" sz="22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2200" spc="-10">
                <a:solidFill>
                  <a:srgbClr val="001F5F"/>
                </a:solidFill>
                <a:latin typeface="Garamond"/>
                <a:cs typeface="Garamond"/>
              </a:rPr>
              <a:t>şunlardır:</a:t>
            </a:r>
            <a:endParaRPr sz="22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spcBef>
                <a:spcPts val="35"/>
              </a:spcBef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Malullük,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Yaşlılık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Ölüm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Sigortası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İşveren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Hissesinden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4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Puan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İndirim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Yurtdışına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Götürülen/Gönderilen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Sigortalılar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İçin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Uygulanan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5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Puan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İndirim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4/b</a:t>
            </a:r>
            <a:r>
              <a:rPr dirty="0" sz="17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(Bağ-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Kur)</a:t>
            </a:r>
            <a:r>
              <a:rPr dirty="0" sz="1700" spc="-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5</a:t>
            </a:r>
            <a:r>
              <a:rPr dirty="0" sz="17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Puan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İndirim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Genç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Girişimci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Yatırımlarda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Devlet</a:t>
            </a:r>
            <a:r>
              <a:rPr dirty="0" sz="17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Yardımları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Hakkında</a:t>
            </a:r>
            <a:r>
              <a:rPr dirty="0" sz="17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Kararlar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Uyarınca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Uygulanan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Asgari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Ücret</a:t>
            </a:r>
            <a:r>
              <a:rPr dirty="0" sz="1700" spc="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Desteği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İşsizlik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Ödeneği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Alanların</a:t>
            </a:r>
            <a:r>
              <a:rPr dirty="0" sz="17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İstihdamı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Halinde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Uygulanan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Çok</a:t>
            </a:r>
            <a:r>
              <a:rPr dirty="0" sz="17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Tehlikeli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Sınıfta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20">
                <a:solidFill>
                  <a:srgbClr val="001F5F"/>
                </a:solidFill>
                <a:latin typeface="Garamond"/>
                <a:cs typeface="Garamond"/>
              </a:rPr>
              <a:t>Yer</a:t>
            </a:r>
            <a:r>
              <a:rPr dirty="0" sz="17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Alan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İşyerleri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İçin</a:t>
            </a:r>
            <a:r>
              <a:rPr dirty="0" sz="17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İşsizlik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Sigortası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Primi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Genç,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Kadın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7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Mesleki</a:t>
            </a:r>
            <a:r>
              <a:rPr dirty="0" sz="17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Belge</a:t>
            </a:r>
            <a:r>
              <a:rPr dirty="0" sz="17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Sahibi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Olanların</a:t>
            </a:r>
            <a:r>
              <a:rPr dirty="0" sz="17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İstihdamına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Engelli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Sigortalıların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İstihdamına</a:t>
            </a:r>
            <a:r>
              <a:rPr dirty="0" sz="17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17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Araştırma,</a:t>
            </a:r>
            <a:r>
              <a:rPr dirty="0" sz="17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Geliştirme</a:t>
            </a:r>
            <a:r>
              <a:rPr dirty="0" sz="17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700" spc="-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Tasarım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Faaliyetlerine</a:t>
            </a:r>
            <a:r>
              <a:rPr dirty="0" sz="17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İlişkin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spcBef>
                <a:spcPts val="5"/>
              </a:spcBef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Kültür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Yatırımları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7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Girişimlerine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Uygulanan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Sigorta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Primi</a:t>
            </a:r>
            <a:r>
              <a:rPr dirty="0" sz="17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Sosyal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Hizmetlerden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Faydalanan</a:t>
            </a:r>
            <a:r>
              <a:rPr dirty="0" sz="1700" spc="-8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Kişilerin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İstihdamına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Sosyal</a:t>
            </a:r>
            <a:r>
              <a:rPr dirty="0" sz="17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Yardım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Alanların</a:t>
            </a:r>
            <a:r>
              <a:rPr dirty="0" sz="1700" spc="-8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İstihdamına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Yönelik</a:t>
            </a:r>
            <a:r>
              <a:rPr dirty="0" sz="17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</a:t>
            </a:r>
            <a:endParaRPr sz="1700">
              <a:latin typeface="Garamond"/>
              <a:cs typeface="Garamond"/>
            </a:endParaRPr>
          </a:p>
          <a:p>
            <a:pPr marL="888365" indent="-269240">
              <a:lnSpc>
                <a:spcPct val="100000"/>
              </a:lnSpc>
              <a:buClr>
                <a:srgbClr val="5B9BD4"/>
              </a:buClr>
              <a:buFont typeface="Wingdings"/>
              <a:buChar char=""/>
              <a:tabLst>
                <a:tab pos="888365" algn="l"/>
              </a:tabLst>
            </a:pP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İş</a:t>
            </a:r>
            <a:r>
              <a:rPr dirty="0" sz="17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Sağlığı</a:t>
            </a:r>
            <a:r>
              <a:rPr dirty="0" sz="1700" spc="-7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7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Güvenliği</a:t>
            </a:r>
            <a:r>
              <a:rPr dirty="0" sz="1700" spc="-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Hizmetlerinin</a:t>
            </a:r>
            <a:r>
              <a:rPr dirty="0" sz="1700" spc="-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>
                <a:solidFill>
                  <a:srgbClr val="001F5F"/>
                </a:solidFill>
                <a:latin typeface="Garamond"/>
                <a:cs typeface="Garamond"/>
              </a:rPr>
              <a:t>Desteklenmesi</a:t>
            </a:r>
            <a:r>
              <a:rPr dirty="0" sz="17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700" spc="-10">
                <a:solidFill>
                  <a:srgbClr val="001F5F"/>
                </a:solidFill>
                <a:latin typeface="Garamond"/>
                <a:cs typeface="Garamond"/>
              </a:rPr>
              <a:t>Teşviki</a:t>
            </a:r>
            <a:endParaRPr sz="1700">
              <a:latin typeface="Garamond"/>
              <a:cs typeface="Garamon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941" rIns="0" bIns="0" rtlCol="0" vert="horz">
            <a:spAutoFit/>
          </a:bodyPr>
          <a:lstStyle/>
          <a:p>
            <a:pPr marL="36449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Sigorta</a:t>
            </a:r>
            <a:r>
              <a:rPr dirty="0" sz="3600" spc="5"/>
              <a:t> </a:t>
            </a:r>
            <a:r>
              <a:rPr dirty="0" sz="3600"/>
              <a:t>Primi</a:t>
            </a:r>
            <a:r>
              <a:rPr dirty="0" sz="3600" spc="-10"/>
              <a:t> </a:t>
            </a:r>
            <a:r>
              <a:rPr dirty="0" sz="3600" spc="-20"/>
              <a:t>Teşvikleri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943228"/>
          <a:ext cx="12159615" cy="518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820"/>
                <a:gridCol w="6561455"/>
                <a:gridCol w="1414779"/>
                <a:gridCol w="1176654"/>
                <a:gridCol w="1435734"/>
              </a:tblGrid>
              <a:tr h="3143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8580" marR="61594">
                        <a:lnSpc>
                          <a:spcPct val="106900"/>
                        </a:lnSpc>
                        <a:spcBef>
                          <a:spcPts val="24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81.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fıkrasının</a:t>
                      </a:r>
                      <a:r>
                        <a:rPr dirty="0" sz="130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(ı)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bendi,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geçici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108.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2008/93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2009/139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2011/45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2020/1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2021/26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2021/30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Genelgeler.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2038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01.10.2008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200" spc="-2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6959" y="1652397"/>
          <a:ext cx="12163425" cy="629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7170"/>
                <a:gridCol w="10587355"/>
              </a:tblGrid>
              <a:tr h="62928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işverenlerince</a:t>
                      </a:r>
                      <a:r>
                        <a:rPr dirty="0" sz="1300" spc="2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300" spc="2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</a:t>
                      </a:r>
                      <a:r>
                        <a:rPr dirty="0" sz="1300" spc="2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kazancı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malullük,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yaşlılık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ölüm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sigortaları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7785" marR="48260">
                        <a:lnSpc>
                          <a:spcPts val="168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puanlık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kısmına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isabet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eden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İmalat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sektöründe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faaliyet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gösteren</a:t>
                      </a:r>
                      <a:r>
                        <a:rPr dirty="0" sz="130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oranı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2026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sonuna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kadar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olarak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uygulanacaktır.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00606" y="2641219"/>
          <a:ext cx="12146915" cy="2346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58015"/>
              </a:tblGrid>
              <a:tr h="231140">
                <a:tc>
                  <a:txBody>
                    <a:bodyPr/>
                    <a:lstStyle/>
                    <a:p>
                      <a:pPr marL="58419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2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1605915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marR="88900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idari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 ödenmesi),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400" spc="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çalıştırılmaması,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sahte</a:t>
                      </a:r>
                      <a:r>
                        <a:rPr dirty="0" sz="1400" spc="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bildiriminde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bulunulmaması,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İşyerinin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30.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işin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2886,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Kanunlar</a:t>
                      </a:r>
                      <a:r>
                        <a:rPr dirty="0" sz="14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3.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4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uluslararası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anlaşmalara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istinaden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yapım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işlerinden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olmaması.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01930">
                <a:tc>
                  <a:txBody>
                    <a:bodyPr/>
                    <a:lstStyle/>
                    <a:p>
                      <a:pPr marL="44450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indirimden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2384"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3491" rIns="0" bIns="0" rtlCol="0" vert="horz">
            <a:spAutoFit/>
          </a:bodyPr>
          <a:lstStyle/>
          <a:p>
            <a:pPr marL="6158230">
              <a:lnSpc>
                <a:spcPct val="100000"/>
              </a:lnSpc>
              <a:spcBef>
                <a:spcPts val="95"/>
              </a:spcBef>
            </a:pPr>
            <a:r>
              <a:rPr dirty="0"/>
              <a:t>Puan</a:t>
            </a:r>
            <a:r>
              <a:rPr dirty="0" spc="-70"/>
              <a:t> </a:t>
            </a:r>
            <a:r>
              <a:rPr dirty="0" spc="-10"/>
              <a:t>İndirim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8811132" y="5714"/>
            <a:ext cx="941069" cy="902335"/>
            <a:chOff x="8811132" y="5714"/>
            <a:chExt cx="941069" cy="902335"/>
          </a:xfrm>
        </p:grpSpPr>
        <p:sp>
          <p:nvSpPr>
            <p:cNvPr id="7" name="object 7" descr=""/>
            <p:cNvSpPr/>
            <p:nvPr/>
          </p:nvSpPr>
          <p:spPr>
            <a:xfrm>
              <a:off x="8817482" y="12064"/>
              <a:ext cx="928369" cy="889635"/>
            </a:xfrm>
            <a:custGeom>
              <a:avLst/>
              <a:gdLst/>
              <a:ahLst/>
              <a:cxnLst/>
              <a:rect l="l" t="t" r="r" b="b"/>
              <a:pathLst>
                <a:path w="928370" h="889635">
                  <a:moveTo>
                    <a:pt x="496443" y="0"/>
                  </a:moveTo>
                  <a:lnTo>
                    <a:pt x="442975" y="117982"/>
                  </a:lnTo>
                  <a:lnTo>
                    <a:pt x="375158" y="14731"/>
                  </a:lnTo>
                  <a:lnTo>
                    <a:pt x="354711" y="139953"/>
                  </a:lnTo>
                  <a:lnTo>
                    <a:pt x="260096" y="58800"/>
                  </a:lnTo>
                  <a:lnTo>
                    <a:pt x="273812" y="182625"/>
                  </a:lnTo>
                  <a:lnTo>
                    <a:pt x="158750" y="129158"/>
                  </a:lnTo>
                  <a:lnTo>
                    <a:pt x="205994" y="243204"/>
                  </a:lnTo>
                  <a:lnTo>
                    <a:pt x="78359" y="220979"/>
                  </a:lnTo>
                  <a:lnTo>
                    <a:pt x="155701" y="317626"/>
                  </a:lnTo>
                  <a:lnTo>
                    <a:pt x="24130" y="328040"/>
                  </a:lnTo>
                  <a:lnTo>
                    <a:pt x="126365" y="400557"/>
                  </a:lnTo>
                  <a:lnTo>
                    <a:pt x="0" y="443102"/>
                  </a:lnTo>
                  <a:lnTo>
                    <a:pt x="120142" y="486536"/>
                  </a:lnTo>
                  <a:lnTo>
                    <a:pt x="7366" y="558291"/>
                  </a:lnTo>
                  <a:lnTo>
                    <a:pt x="137287" y="569594"/>
                  </a:lnTo>
                  <a:lnTo>
                    <a:pt x="45974" y="665606"/>
                  </a:lnTo>
                  <a:lnTo>
                    <a:pt x="176657" y="644270"/>
                  </a:lnTo>
                  <a:lnTo>
                    <a:pt x="112902" y="757935"/>
                  </a:lnTo>
                  <a:lnTo>
                    <a:pt x="235712" y="705230"/>
                  </a:lnTo>
                  <a:lnTo>
                    <a:pt x="203962" y="828928"/>
                  </a:lnTo>
                  <a:lnTo>
                    <a:pt x="310261" y="748537"/>
                  </a:lnTo>
                  <a:lnTo>
                    <a:pt x="312547" y="873759"/>
                  </a:lnTo>
                  <a:lnTo>
                    <a:pt x="395350" y="771016"/>
                  </a:lnTo>
                  <a:lnTo>
                    <a:pt x="431546" y="889253"/>
                  </a:lnTo>
                  <a:lnTo>
                    <a:pt x="485013" y="771270"/>
                  </a:lnTo>
                  <a:lnTo>
                    <a:pt x="552831" y="874521"/>
                  </a:lnTo>
                  <a:lnTo>
                    <a:pt x="573405" y="749426"/>
                  </a:lnTo>
                  <a:lnTo>
                    <a:pt x="667893" y="830452"/>
                  </a:lnTo>
                  <a:lnTo>
                    <a:pt x="654176" y="706627"/>
                  </a:lnTo>
                  <a:lnTo>
                    <a:pt x="769239" y="760221"/>
                  </a:lnTo>
                  <a:lnTo>
                    <a:pt x="722122" y="646048"/>
                  </a:lnTo>
                  <a:lnTo>
                    <a:pt x="849630" y="668273"/>
                  </a:lnTo>
                  <a:lnTo>
                    <a:pt x="772414" y="571753"/>
                  </a:lnTo>
                  <a:lnTo>
                    <a:pt x="903859" y="561212"/>
                  </a:lnTo>
                  <a:lnTo>
                    <a:pt x="801624" y="488822"/>
                  </a:lnTo>
                  <a:lnTo>
                    <a:pt x="927989" y="446150"/>
                  </a:lnTo>
                  <a:lnTo>
                    <a:pt x="807847" y="402843"/>
                  </a:lnTo>
                  <a:lnTo>
                    <a:pt x="920623" y="331088"/>
                  </a:lnTo>
                  <a:lnTo>
                    <a:pt x="790701" y="319658"/>
                  </a:lnTo>
                  <a:lnTo>
                    <a:pt x="882142" y="223646"/>
                  </a:lnTo>
                  <a:lnTo>
                    <a:pt x="751332" y="245109"/>
                  </a:lnTo>
                  <a:lnTo>
                    <a:pt x="815086" y="131317"/>
                  </a:lnTo>
                  <a:lnTo>
                    <a:pt x="692276" y="184023"/>
                  </a:lnTo>
                  <a:lnTo>
                    <a:pt x="724153" y="60325"/>
                  </a:lnTo>
                  <a:lnTo>
                    <a:pt x="617727" y="140842"/>
                  </a:lnTo>
                  <a:lnTo>
                    <a:pt x="615442" y="15620"/>
                  </a:lnTo>
                  <a:lnTo>
                    <a:pt x="532638" y="118236"/>
                  </a:lnTo>
                  <a:lnTo>
                    <a:pt x="496443" y="0"/>
                  </a:lnTo>
                  <a:close/>
                </a:path>
              </a:pathLst>
            </a:custGeom>
            <a:solidFill>
              <a:srgbClr val="EB37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817482" y="12064"/>
              <a:ext cx="928369" cy="889635"/>
            </a:xfrm>
            <a:custGeom>
              <a:avLst/>
              <a:gdLst/>
              <a:ahLst/>
              <a:cxnLst/>
              <a:rect l="l" t="t" r="r" b="b"/>
              <a:pathLst>
                <a:path w="928370" h="889635">
                  <a:moveTo>
                    <a:pt x="45974" y="665606"/>
                  </a:moveTo>
                  <a:lnTo>
                    <a:pt x="137287" y="569594"/>
                  </a:lnTo>
                  <a:lnTo>
                    <a:pt x="7366" y="558291"/>
                  </a:lnTo>
                  <a:lnTo>
                    <a:pt x="120142" y="486536"/>
                  </a:lnTo>
                  <a:lnTo>
                    <a:pt x="0" y="443102"/>
                  </a:lnTo>
                  <a:lnTo>
                    <a:pt x="126365" y="400557"/>
                  </a:lnTo>
                  <a:lnTo>
                    <a:pt x="24130" y="328040"/>
                  </a:lnTo>
                  <a:lnTo>
                    <a:pt x="155701" y="317626"/>
                  </a:lnTo>
                  <a:lnTo>
                    <a:pt x="78359" y="220979"/>
                  </a:lnTo>
                  <a:lnTo>
                    <a:pt x="205994" y="243204"/>
                  </a:lnTo>
                  <a:lnTo>
                    <a:pt x="158750" y="129158"/>
                  </a:lnTo>
                  <a:lnTo>
                    <a:pt x="273812" y="182625"/>
                  </a:lnTo>
                  <a:lnTo>
                    <a:pt x="260096" y="58800"/>
                  </a:lnTo>
                  <a:lnTo>
                    <a:pt x="354711" y="139953"/>
                  </a:lnTo>
                  <a:lnTo>
                    <a:pt x="375158" y="14731"/>
                  </a:lnTo>
                  <a:lnTo>
                    <a:pt x="442975" y="117982"/>
                  </a:lnTo>
                  <a:lnTo>
                    <a:pt x="496443" y="0"/>
                  </a:lnTo>
                  <a:lnTo>
                    <a:pt x="532638" y="118236"/>
                  </a:lnTo>
                  <a:lnTo>
                    <a:pt x="615442" y="15620"/>
                  </a:lnTo>
                  <a:lnTo>
                    <a:pt x="617727" y="140842"/>
                  </a:lnTo>
                  <a:lnTo>
                    <a:pt x="724153" y="60325"/>
                  </a:lnTo>
                  <a:lnTo>
                    <a:pt x="692276" y="184023"/>
                  </a:lnTo>
                  <a:lnTo>
                    <a:pt x="815086" y="131317"/>
                  </a:lnTo>
                  <a:lnTo>
                    <a:pt x="751332" y="245109"/>
                  </a:lnTo>
                  <a:lnTo>
                    <a:pt x="882142" y="223646"/>
                  </a:lnTo>
                  <a:lnTo>
                    <a:pt x="790701" y="319658"/>
                  </a:lnTo>
                  <a:lnTo>
                    <a:pt x="920623" y="331088"/>
                  </a:lnTo>
                  <a:lnTo>
                    <a:pt x="807847" y="402843"/>
                  </a:lnTo>
                  <a:lnTo>
                    <a:pt x="927989" y="446150"/>
                  </a:lnTo>
                  <a:lnTo>
                    <a:pt x="801624" y="488822"/>
                  </a:lnTo>
                  <a:lnTo>
                    <a:pt x="903859" y="561212"/>
                  </a:lnTo>
                  <a:lnTo>
                    <a:pt x="772414" y="571753"/>
                  </a:lnTo>
                  <a:lnTo>
                    <a:pt x="849630" y="668273"/>
                  </a:lnTo>
                  <a:lnTo>
                    <a:pt x="722122" y="646048"/>
                  </a:lnTo>
                  <a:lnTo>
                    <a:pt x="769239" y="760221"/>
                  </a:lnTo>
                  <a:lnTo>
                    <a:pt x="654176" y="706627"/>
                  </a:lnTo>
                  <a:lnTo>
                    <a:pt x="667893" y="830452"/>
                  </a:lnTo>
                  <a:lnTo>
                    <a:pt x="573405" y="749426"/>
                  </a:lnTo>
                  <a:lnTo>
                    <a:pt x="552831" y="874521"/>
                  </a:lnTo>
                  <a:lnTo>
                    <a:pt x="485013" y="771270"/>
                  </a:lnTo>
                  <a:lnTo>
                    <a:pt x="431546" y="889253"/>
                  </a:lnTo>
                  <a:lnTo>
                    <a:pt x="395350" y="771016"/>
                  </a:lnTo>
                  <a:lnTo>
                    <a:pt x="312547" y="873759"/>
                  </a:lnTo>
                  <a:lnTo>
                    <a:pt x="310261" y="748537"/>
                  </a:lnTo>
                  <a:lnTo>
                    <a:pt x="203962" y="828928"/>
                  </a:lnTo>
                  <a:lnTo>
                    <a:pt x="235712" y="705230"/>
                  </a:lnTo>
                  <a:lnTo>
                    <a:pt x="112902" y="757935"/>
                  </a:lnTo>
                  <a:lnTo>
                    <a:pt x="176657" y="644270"/>
                  </a:lnTo>
                  <a:lnTo>
                    <a:pt x="45974" y="66560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2038" y="319405"/>
              <a:ext cx="191769" cy="2363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199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1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(%33,75)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(%33,75)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1.040,22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8.776,86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7.801,66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65.826,47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5904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70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(%32,75)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(%32,75)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1.300,28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8.516,80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9.752,07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63.876,06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3491" rIns="0" bIns="0" rtlCol="0" vert="horz">
            <a:spAutoFit/>
          </a:bodyPr>
          <a:lstStyle/>
          <a:p>
            <a:pPr marL="6158230">
              <a:lnSpc>
                <a:spcPct val="100000"/>
              </a:lnSpc>
              <a:spcBef>
                <a:spcPts val="95"/>
              </a:spcBef>
            </a:pPr>
            <a:r>
              <a:rPr dirty="0"/>
              <a:t>Puan</a:t>
            </a:r>
            <a:r>
              <a:rPr dirty="0" spc="-70"/>
              <a:t> </a:t>
            </a:r>
            <a:r>
              <a:rPr dirty="0" spc="-10"/>
              <a:t>İndirim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8811132" y="5714"/>
            <a:ext cx="941069" cy="902335"/>
            <a:chOff x="8811132" y="5714"/>
            <a:chExt cx="941069" cy="902335"/>
          </a:xfrm>
        </p:grpSpPr>
        <p:sp>
          <p:nvSpPr>
            <p:cNvPr id="5" name="object 5" descr=""/>
            <p:cNvSpPr/>
            <p:nvPr/>
          </p:nvSpPr>
          <p:spPr>
            <a:xfrm>
              <a:off x="8817482" y="12064"/>
              <a:ext cx="928369" cy="889635"/>
            </a:xfrm>
            <a:custGeom>
              <a:avLst/>
              <a:gdLst/>
              <a:ahLst/>
              <a:cxnLst/>
              <a:rect l="l" t="t" r="r" b="b"/>
              <a:pathLst>
                <a:path w="928370" h="889635">
                  <a:moveTo>
                    <a:pt x="496443" y="0"/>
                  </a:moveTo>
                  <a:lnTo>
                    <a:pt x="442975" y="117982"/>
                  </a:lnTo>
                  <a:lnTo>
                    <a:pt x="375158" y="14731"/>
                  </a:lnTo>
                  <a:lnTo>
                    <a:pt x="354711" y="139953"/>
                  </a:lnTo>
                  <a:lnTo>
                    <a:pt x="260096" y="58800"/>
                  </a:lnTo>
                  <a:lnTo>
                    <a:pt x="273812" y="182625"/>
                  </a:lnTo>
                  <a:lnTo>
                    <a:pt x="158750" y="129158"/>
                  </a:lnTo>
                  <a:lnTo>
                    <a:pt x="205994" y="243204"/>
                  </a:lnTo>
                  <a:lnTo>
                    <a:pt x="78359" y="220979"/>
                  </a:lnTo>
                  <a:lnTo>
                    <a:pt x="155701" y="317626"/>
                  </a:lnTo>
                  <a:lnTo>
                    <a:pt x="24130" y="328040"/>
                  </a:lnTo>
                  <a:lnTo>
                    <a:pt x="126365" y="400557"/>
                  </a:lnTo>
                  <a:lnTo>
                    <a:pt x="0" y="443102"/>
                  </a:lnTo>
                  <a:lnTo>
                    <a:pt x="120142" y="486536"/>
                  </a:lnTo>
                  <a:lnTo>
                    <a:pt x="7366" y="558291"/>
                  </a:lnTo>
                  <a:lnTo>
                    <a:pt x="137287" y="569594"/>
                  </a:lnTo>
                  <a:lnTo>
                    <a:pt x="45974" y="665606"/>
                  </a:lnTo>
                  <a:lnTo>
                    <a:pt x="176657" y="644270"/>
                  </a:lnTo>
                  <a:lnTo>
                    <a:pt x="112902" y="757935"/>
                  </a:lnTo>
                  <a:lnTo>
                    <a:pt x="235712" y="705230"/>
                  </a:lnTo>
                  <a:lnTo>
                    <a:pt x="203962" y="828928"/>
                  </a:lnTo>
                  <a:lnTo>
                    <a:pt x="310261" y="748537"/>
                  </a:lnTo>
                  <a:lnTo>
                    <a:pt x="312547" y="873759"/>
                  </a:lnTo>
                  <a:lnTo>
                    <a:pt x="395350" y="771016"/>
                  </a:lnTo>
                  <a:lnTo>
                    <a:pt x="431546" y="889253"/>
                  </a:lnTo>
                  <a:lnTo>
                    <a:pt x="485013" y="771270"/>
                  </a:lnTo>
                  <a:lnTo>
                    <a:pt x="552831" y="874521"/>
                  </a:lnTo>
                  <a:lnTo>
                    <a:pt x="573405" y="749426"/>
                  </a:lnTo>
                  <a:lnTo>
                    <a:pt x="667893" y="830452"/>
                  </a:lnTo>
                  <a:lnTo>
                    <a:pt x="654176" y="706627"/>
                  </a:lnTo>
                  <a:lnTo>
                    <a:pt x="769239" y="760221"/>
                  </a:lnTo>
                  <a:lnTo>
                    <a:pt x="722122" y="646048"/>
                  </a:lnTo>
                  <a:lnTo>
                    <a:pt x="849630" y="668273"/>
                  </a:lnTo>
                  <a:lnTo>
                    <a:pt x="772414" y="571753"/>
                  </a:lnTo>
                  <a:lnTo>
                    <a:pt x="903859" y="561212"/>
                  </a:lnTo>
                  <a:lnTo>
                    <a:pt x="801624" y="488822"/>
                  </a:lnTo>
                  <a:lnTo>
                    <a:pt x="927989" y="446150"/>
                  </a:lnTo>
                  <a:lnTo>
                    <a:pt x="807847" y="402843"/>
                  </a:lnTo>
                  <a:lnTo>
                    <a:pt x="920623" y="331088"/>
                  </a:lnTo>
                  <a:lnTo>
                    <a:pt x="790701" y="319658"/>
                  </a:lnTo>
                  <a:lnTo>
                    <a:pt x="882142" y="223646"/>
                  </a:lnTo>
                  <a:lnTo>
                    <a:pt x="751332" y="245109"/>
                  </a:lnTo>
                  <a:lnTo>
                    <a:pt x="815086" y="131317"/>
                  </a:lnTo>
                  <a:lnTo>
                    <a:pt x="692276" y="184023"/>
                  </a:lnTo>
                  <a:lnTo>
                    <a:pt x="724153" y="60325"/>
                  </a:lnTo>
                  <a:lnTo>
                    <a:pt x="617727" y="140842"/>
                  </a:lnTo>
                  <a:lnTo>
                    <a:pt x="615442" y="15620"/>
                  </a:lnTo>
                  <a:lnTo>
                    <a:pt x="532638" y="118236"/>
                  </a:lnTo>
                  <a:lnTo>
                    <a:pt x="496443" y="0"/>
                  </a:lnTo>
                  <a:close/>
                </a:path>
              </a:pathLst>
            </a:custGeom>
            <a:solidFill>
              <a:srgbClr val="EB37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817482" y="12064"/>
              <a:ext cx="928369" cy="889635"/>
            </a:xfrm>
            <a:custGeom>
              <a:avLst/>
              <a:gdLst/>
              <a:ahLst/>
              <a:cxnLst/>
              <a:rect l="l" t="t" r="r" b="b"/>
              <a:pathLst>
                <a:path w="928370" h="889635">
                  <a:moveTo>
                    <a:pt x="45974" y="665606"/>
                  </a:moveTo>
                  <a:lnTo>
                    <a:pt x="137287" y="569594"/>
                  </a:lnTo>
                  <a:lnTo>
                    <a:pt x="7366" y="558291"/>
                  </a:lnTo>
                  <a:lnTo>
                    <a:pt x="120142" y="486536"/>
                  </a:lnTo>
                  <a:lnTo>
                    <a:pt x="0" y="443102"/>
                  </a:lnTo>
                  <a:lnTo>
                    <a:pt x="126365" y="400557"/>
                  </a:lnTo>
                  <a:lnTo>
                    <a:pt x="24130" y="328040"/>
                  </a:lnTo>
                  <a:lnTo>
                    <a:pt x="155701" y="317626"/>
                  </a:lnTo>
                  <a:lnTo>
                    <a:pt x="78359" y="220979"/>
                  </a:lnTo>
                  <a:lnTo>
                    <a:pt x="205994" y="243204"/>
                  </a:lnTo>
                  <a:lnTo>
                    <a:pt x="158750" y="129158"/>
                  </a:lnTo>
                  <a:lnTo>
                    <a:pt x="273812" y="182625"/>
                  </a:lnTo>
                  <a:lnTo>
                    <a:pt x="260096" y="58800"/>
                  </a:lnTo>
                  <a:lnTo>
                    <a:pt x="354711" y="139953"/>
                  </a:lnTo>
                  <a:lnTo>
                    <a:pt x="375158" y="14731"/>
                  </a:lnTo>
                  <a:lnTo>
                    <a:pt x="442975" y="117982"/>
                  </a:lnTo>
                  <a:lnTo>
                    <a:pt x="496443" y="0"/>
                  </a:lnTo>
                  <a:lnTo>
                    <a:pt x="532638" y="118236"/>
                  </a:lnTo>
                  <a:lnTo>
                    <a:pt x="615442" y="15620"/>
                  </a:lnTo>
                  <a:lnTo>
                    <a:pt x="617727" y="140842"/>
                  </a:lnTo>
                  <a:lnTo>
                    <a:pt x="724153" y="60325"/>
                  </a:lnTo>
                  <a:lnTo>
                    <a:pt x="692276" y="184023"/>
                  </a:lnTo>
                  <a:lnTo>
                    <a:pt x="815086" y="131317"/>
                  </a:lnTo>
                  <a:lnTo>
                    <a:pt x="751332" y="245109"/>
                  </a:lnTo>
                  <a:lnTo>
                    <a:pt x="882142" y="223646"/>
                  </a:lnTo>
                  <a:lnTo>
                    <a:pt x="790701" y="319658"/>
                  </a:lnTo>
                  <a:lnTo>
                    <a:pt x="920623" y="331088"/>
                  </a:lnTo>
                  <a:lnTo>
                    <a:pt x="807847" y="402843"/>
                  </a:lnTo>
                  <a:lnTo>
                    <a:pt x="927989" y="446150"/>
                  </a:lnTo>
                  <a:lnTo>
                    <a:pt x="801624" y="488822"/>
                  </a:lnTo>
                  <a:lnTo>
                    <a:pt x="903859" y="561212"/>
                  </a:lnTo>
                  <a:lnTo>
                    <a:pt x="772414" y="571753"/>
                  </a:lnTo>
                  <a:lnTo>
                    <a:pt x="849630" y="668273"/>
                  </a:lnTo>
                  <a:lnTo>
                    <a:pt x="722122" y="646048"/>
                  </a:lnTo>
                  <a:lnTo>
                    <a:pt x="769239" y="760221"/>
                  </a:lnTo>
                  <a:lnTo>
                    <a:pt x="654176" y="706627"/>
                  </a:lnTo>
                  <a:lnTo>
                    <a:pt x="667893" y="830452"/>
                  </a:lnTo>
                  <a:lnTo>
                    <a:pt x="573405" y="749426"/>
                  </a:lnTo>
                  <a:lnTo>
                    <a:pt x="552831" y="874521"/>
                  </a:lnTo>
                  <a:lnTo>
                    <a:pt x="485013" y="771270"/>
                  </a:lnTo>
                  <a:lnTo>
                    <a:pt x="431546" y="889253"/>
                  </a:lnTo>
                  <a:lnTo>
                    <a:pt x="395350" y="771016"/>
                  </a:lnTo>
                  <a:lnTo>
                    <a:pt x="312547" y="873759"/>
                  </a:lnTo>
                  <a:lnTo>
                    <a:pt x="310261" y="748537"/>
                  </a:lnTo>
                  <a:lnTo>
                    <a:pt x="203962" y="828928"/>
                  </a:lnTo>
                  <a:lnTo>
                    <a:pt x="235712" y="705230"/>
                  </a:lnTo>
                  <a:lnTo>
                    <a:pt x="112902" y="757935"/>
                  </a:lnTo>
                  <a:lnTo>
                    <a:pt x="176657" y="644270"/>
                  </a:lnTo>
                  <a:lnTo>
                    <a:pt x="45974" y="66560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2038" y="319405"/>
              <a:ext cx="191769" cy="2363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642745" marR="8255">
              <a:lnSpc>
                <a:spcPts val="3190"/>
              </a:lnSpc>
              <a:spcBef>
                <a:spcPts val="95"/>
              </a:spcBef>
            </a:pPr>
            <a:r>
              <a:rPr dirty="0"/>
              <a:t>Yurtdışına</a:t>
            </a:r>
            <a:r>
              <a:rPr dirty="0" spc="-60"/>
              <a:t> </a:t>
            </a:r>
            <a:r>
              <a:rPr dirty="0"/>
              <a:t>Götürülen</a:t>
            </a:r>
            <a:r>
              <a:rPr dirty="0" spc="-45"/>
              <a:t> </a:t>
            </a:r>
            <a:r>
              <a:rPr dirty="0"/>
              <a:t>Sigortalılara</a:t>
            </a:r>
            <a:r>
              <a:rPr dirty="0" spc="-75"/>
              <a:t> </a:t>
            </a:r>
            <a:r>
              <a:rPr dirty="0" spc="-10"/>
              <a:t>Uygulanan</a:t>
            </a:r>
          </a:p>
          <a:p>
            <a:pPr algn="r" marL="1642745" marR="5080">
              <a:lnSpc>
                <a:spcPts val="3190"/>
              </a:lnSpc>
            </a:pPr>
            <a:r>
              <a:rPr dirty="0"/>
              <a:t>Puanlık</a:t>
            </a:r>
            <a:r>
              <a:rPr dirty="0" spc="-125"/>
              <a:t> </a:t>
            </a:r>
            <a:r>
              <a:rPr dirty="0" spc="-10"/>
              <a:t>İndirim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972931" y="264286"/>
            <a:ext cx="716915" cy="717550"/>
            <a:chOff x="8972931" y="264286"/>
            <a:chExt cx="716915" cy="717550"/>
          </a:xfrm>
        </p:grpSpPr>
        <p:sp>
          <p:nvSpPr>
            <p:cNvPr id="4" name="object 4" descr=""/>
            <p:cNvSpPr/>
            <p:nvPr/>
          </p:nvSpPr>
          <p:spPr>
            <a:xfrm>
              <a:off x="8979281" y="270636"/>
              <a:ext cx="704215" cy="704850"/>
            </a:xfrm>
            <a:custGeom>
              <a:avLst/>
              <a:gdLst/>
              <a:ahLst/>
              <a:cxnLst/>
              <a:rect l="l" t="t" r="r" b="b"/>
              <a:pathLst>
                <a:path w="704215" h="704850">
                  <a:moveTo>
                    <a:pt x="364744" y="0"/>
                  </a:moveTo>
                  <a:lnTo>
                    <a:pt x="327278" y="92329"/>
                  </a:lnTo>
                  <a:lnTo>
                    <a:pt x="273176" y="8509"/>
                  </a:lnTo>
                  <a:lnTo>
                    <a:pt x="260858" y="107442"/>
                  </a:lnTo>
                  <a:lnTo>
                    <a:pt x="187071" y="40513"/>
                  </a:lnTo>
                  <a:lnTo>
                    <a:pt x="200787" y="139192"/>
                  </a:lnTo>
                  <a:lnTo>
                    <a:pt x="112141" y="93599"/>
                  </a:lnTo>
                  <a:lnTo>
                    <a:pt x="150875" y="185547"/>
                  </a:lnTo>
                  <a:lnTo>
                    <a:pt x="53467" y="164465"/>
                  </a:lnTo>
                  <a:lnTo>
                    <a:pt x="114680" y="243332"/>
                  </a:lnTo>
                  <a:lnTo>
                    <a:pt x="15240" y="248158"/>
                  </a:lnTo>
                  <a:lnTo>
                    <a:pt x="94742" y="308483"/>
                  </a:lnTo>
                  <a:lnTo>
                    <a:pt x="0" y="338836"/>
                  </a:lnTo>
                  <a:lnTo>
                    <a:pt x="92201" y="376555"/>
                  </a:lnTo>
                  <a:lnTo>
                    <a:pt x="8636" y="430530"/>
                  </a:lnTo>
                  <a:lnTo>
                    <a:pt x="107442" y="443103"/>
                  </a:lnTo>
                  <a:lnTo>
                    <a:pt x="40767" y="516890"/>
                  </a:lnTo>
                  <a:lnTo>
                    <a:pt x="139319" y="503428"/>
                  </a:lnTo>
                  <a:lnTo>
                    <a:pt x="93979" y="592074"/>
                  </a:lnTo>
                  <a:lnTo>
                    <a:pt x="185674" y="553466"/>
                  </a:lnTo>
                  <a:lnTo>
                    <a:pt x="164846" y="650875"/>
                  </a:lnTo>
                  <a:lnTo>
                    <a:pt x="243459" y="589788"/>
                  </a:lnTo>
                  <a:lnTo>
                    <a:pt x="248539" y="689356"/>
                  </a:lnTo>
                  <a:lnTo>
                    <a:pt x="308483" y="609981"/>
                  </a:lnTo>
                  <a:lnTo>
                    <a:pt x="339217" y="704850"/>
                  </a:lnTo>
                  <a:lnTo>
                    <a:pt x="376554" y="612521"/>
                  </a:lnTo>
                  <a:lnTo>
                    <a:pt x="430657" y="696341"/>
                  </a:lnTo>
                  <a:lnTo>
                    <a:pt x="442975" y="597408"/>
                  </a:lnTo>
                  <a:lnTo>
                    <a:pt x="516890" y="664464"/>
                  </a:lnTo>
                  <a:lnTo>
                    <a:pt x="503174" y="565658"/>
                  </a:lnTo>
                  <a:lnTo>
                    <a:pt x="591820" y="611251"/>
                  </a:lnTo>
                  <a:lnTo>
                    <a:pt x="552958" y="519303"/>
                  </a:lnTo>
                  <a:lnTo>
                    <a:pt x="650367" y="540385"/>
                  </a:lnTo>
                  <a:lnTo>
                    <a:pt x="589152" y="461645"/>
                  </a:lnTo>
                  <a:lnTo>
                    <a:pt x="688594" y="456692"/>
                  </a:lnTo>
                  <a:lnTo>
                    <a:pt x="609092" y="396494"/>
                  </a:lnTo>
                  <a:lnTo>
                    <a:pt x="703834" y="366014"/>
                  </a:lnTo>
                  <a:lnTo>
                    <a:pt x="611632" y="328295"/>
                  </a:lnTo>
                  <a:lnTo>
                    <a:pt x="695198" y="274320"/>
                  </a:lnTo>
                  <a:lnTo>
                    <a:pt x="596392" y="261874"/>
                  </a:lnTo>
                  <a:lnTo>
                    <a:pt x="663067" y="187960"/>
                  </a:lnTo>
                  <a:lnTo>
                    <a:pt x="564515" y="201549"/>
                  </a:lnTo>
                  <a:lnTo>
                    <a:pt x="609853" y="112776"/>
                  </a:lnTo>
                  <a:lnTo>
                    <a:pt x="518160" y="151511"/>
                  </a:lnTo>
                  <a:lnTo>
                    <a:pt x="538988" y="53975"/>
                  </a:lnTo>
                  <a:lnTo>
                    <a:pt x="460375" y="115062"/>
                  </a:lnTo>
                  <a:lnTo>
                    <a:pt x="455422" y="15494"/>
                  </a:lnTo>
                  <a:lnTo>
                    <a:pt x="395350" y="94996"/>
                  </a:lnTo>
                  <a:lnTo>
                    <a:pt x="364744" y="0"/>
                  </a:lnTo>
                  <a:close/>
                </a:path>
              </a:pathLst>
            </a:custGeom>
            <a:solidFill>
              <a:srgbClr val="EB37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979281" y="270636"/>
              <a:ext cx="704215" cy="704850"/>
            </a:xfrm>
            <a:custGeom>
              <a:avLst/>
              <a:gdLst/>
              <a:ahLst/>
              <a:cxnLst/>
              <a:rect l="l" t="t" r="r" b="b"/>
              <a:pathLst>
                <a:path w="704215" h="704850">
                  <a:moveTo>
                    <a:pt x="40767" y="516890"/>
                  </a:moveTo>
                  <a:lnTo>
                    <a:pt x="107442" y="443103"/>
                  </a:lnTo>
                  <a:lnTo>
                    <a:pt x="8636" y="430530"/>
                  </a:lnTo>
                  <a:lnTo>
                    <a:pt x="92201" y="376555"/>
                  </a:lnTo>
                  <a:lnTo>
                    <a:pt x="0" y="338836"/>
                  </a:lnTo>
                  <a:lnTo>
                    <a:pt x="94742" y="308483"/>
                  </a:lnTo>
                  <a:lnTo>
                    <a:pt x="15240" y="248158"/>
                  </a:lnTo>
                  <a:lnTo>
                    <a:pt x="114680" y="243332"/>
                  </a:lnTo>
                  <a:lnTo>
                    <a:pt x="53467" y="164465"/>
                  </a:lnTo>
                  <a:lnTo>
                    <a:pt x="150875" y="185547"/>
                  </a:lnTo>
                  <a:lnTo>
                    <a:pt x="112141" y="93599"/>
                  </a:lnTo>
                  <a:lnTo>
                    <a:pt x="200787" y="139192"/>
                  </a:lnTo>
                  <a:lnTo>
                    <a:pt x="187071" y="40513"/>
                  </a:lnTo>
                  <a:lnTo>
                    <a:pt x="260858" y="107442"/>
                  </a:lnTo>
                  <a:lnTo>
                    <a:pt x="273176" y="8509"/>
                  </a:lnTo>
                  <a:lnTo>
                    <a:pt x="327278" y="92329"/>
                  </a:lnTo>
                  <a:lnTo>
                    <a:pt x="364744" y="0"/>
                  </a:lnTo>
                  <a:lnTo>
                    <a:pt x="395350" y="94996"/>
                  </a:lnTo>
                  <a:lnTo>
                    <a:pt x="455422" y="15494"/>
                  </a:lnTo>
                  <a:lnTo>
                    <a:pt x="460375" y="115062"/>
                  </a:lnTo>
                  <a:lnTo>
                    <a:pt x="538988" y="53975"/>
                  </a:lnTo>
                  <a:lnTo>
                    <a:pt x="518160" y="151511"/>
                  </a:lnTo>
                  <a:lnTo>
                    <a:pt x="609853" y="112776"/>
                  </a:lnTo>
                  <a:lnTo>
                    <a:pt x="564515" y="201549"/>
                  </a:lnTo>
                  <a:lnTo>
                    <a:pt x="663067" y="187960"/>
                  </a:lnTo>
                  <a:lnTo>
                    <a:pt x="596392" y="261874"/>
                  </a:lnTo>
                  <a:lnTo>
                    <a:pt x="695198" y="274320"/>
                  </a:lnTo>
                  <a:lnTo>
                    <a:pt x="611632" y="328295"/>
                  </a:lnTo>
                  <a:lnTo>
                    <a:pt x="703834" y="366014"/>
                  </a:lnTo>
                  <a:lnTo>
                    <a:pt x="609092" y="396494"/>
                  </a:lnTo>
                  <a:lnTo>
                    <a:pt x="688594" y="456692"/>
                  </a:lnTo>
                  <a:lnTo>
                    <a:pt x="589152" y="461645"/>
                  </a:lnTo>
                  <a:lnTo>
                    <a:pt x="650367" y="540385"/>
                  </a:lnTo>
                  <a:lnTo>
                    <a:pt x="552958" y="519303"/>
                  </a:lnTo>
                  <a:lnTo>
                    <a:pt x="591820" y="611251"/>
                  </a:lnTo>
                  <a:lnTo>
                    <a:pt x="503174" y="565658"/>
                  </a:lnTo>
                  <a:lnTo>
                    <a:pt x="516890" y="664464"/>
                  </a:lnTo>
                  <a:lnTo>
                    <a:pt x="442975" y="597408"/>
                  </a:lnTo>
                  <a:lnTo>
                    <a:pt x="430657" y="696341"/>
                  </a:lnTo>
                  <a:lnTo>
                    <a:pt x="376554" y="612521"/>
                  </a:lnTo>
                  <a:lnTo>
                    <a:pt x="339217" y="704850"/>
                  </a:lnTo>
                  <a:lnTo>
                    <a:pt x="308483" y="609981"/>
                  </a:lnTo>
                  <a:lnTo>
                    <a:pt x="248539" y="689356"/>
                  </a:lnTo>
                  <a:lnTo>
                    <a:pt x="243459" y="589788"/>
                  </a:lnTo>
                  <a:lnTo>
                    <a:pt x="164846" y="650875"/>
                  </a:lnTo>
                  <a:lnTo>
                    <a:pt x="185674" y="553466"/>
                  </a:lnTo>
                  <a:lnTo>
                    <a:pt x="93979" y="592074"/>
                  </a:lnTo>
                  <a:lnTo>
                    <a:pt x="139319" y="503428"/>
                  </a:lnTo>
                  <a:lnTo>
                    <a:pt x="40767" y="51689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19946" y="483361"/>
              <a:ext cx="212089" cy="249015"/>
            </a:xfrm>
            <a:prstGeom prst="rect">
              <a:avLst/>
            </a:prstGeom>
          </p:spPr>
        </p:pic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100606" y="893825"/>
          <a:ext cx="12150725" cy="3616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81.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fıkrasının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(i) bendi,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2013/30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01.06.2013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2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6486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3690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1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işverenlerince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dışındaki</a:t>
                      </a:r>
                      <a:r>
                        <a:rPr dirty="0" sz="1300" spc="1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çalıştırılmak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üzere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götürülen/gönderilen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uygulanan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300" spc="1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kapsamında,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kazançları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sağlık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puanlık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kısmı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300" spc="-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2095">
                <a:tc gridSpan="5"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2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146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87475">
                <a:tc gridSpan="5"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idari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ödenmesi),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400" spc="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çalıştırılmaması,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sahte</a:t>
                      </a:r>
                      <a:r>
                        <a:rPr dirty="0" sz="1400" spc="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4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bildiriminde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bulunulmaması,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İşyerinin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30.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işin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2886,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Kanunlar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3.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kapsamındaki</a:t>
                      </a:r>
                      <a:r>
                        <a:rPr dirty="0" sz="14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işlerinden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olmaması.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4290"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2565">
                <a:tc gridSpan="5">
                  <a:txBody>
                    <a:bodyPr/>
                    <a:lstStyle/>
                    <a:p>
                      <a:pPr marL="44450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22605">
                <a:tc gridSpan="5"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50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çalışanlar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Libya’da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indirimden</a:t>
                      </a:r>
                      <a:r>
                        <a:rPr dirty="0" sz="14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puanlık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birlikte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uygulanmaz.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1750"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96057" y="4825872"/>
          <a:ext cx="12165330" cy="1174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8019"/>
                <a:gridCol w="2186940"/>
                <a:gridCol w="1880869"/>
                <a:gridCol w="2040889"/>
                <a:gridCol w="2259329"/>
              </a:tblGrid>
              <a:tr h="247650">
                <a:tc gridSpan="6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1935">
                <a:tc gridSpan="3">
                  <a:txBody>
                    <a:bodyPr/>
                    <a:lstStyle/>
                    <a:p>
                      <a:pPr algn="ctr" marL="1905">
                        <a:lnSpc>
                          <a:spcPts val="1635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1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ts val="1635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7195"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(%14,75)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(%9,75)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(%14,75)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(%9,75)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</a:tr>
              <a:tr h="267335">
                <a:tc>
                  <a:txBody>
                    <a:bodyPr/>
                    <a:lstStyle/>
                    <a:p>
                      <a:pPr marL="39624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3.835,81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787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1.300,28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962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2.535,54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11.507,43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3.900,83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00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7.606,61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1031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81.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fıkrasının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(j)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bendi,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2016/26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01.10.2016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İsteğe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bağlı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muhtarlar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hariç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4.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fıkrasının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(b)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bendi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kapsamındaki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malullük,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yaşlılık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ölüm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sigortaları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primlerinin,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beş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puanlık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kısmına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isabet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eden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Bakanlığınca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3" name="object 3" descr=""/>
          <p:cNvGrpSpPr/>
          <p:nvPr/>
        </p:nvGrpSpPr>
        <p:grpSpPr>
          <a:xfrm>
            <a:off x="100606" y="2190369"/>
            <a:ext cx="12070715" cy="273685"/>
            <a:chOff x="100606" y="2190369"/>
            <a:chExt cx="12070715" cy="273685"/>
          </a:xfrm>
        </p:grpSpPr>
        <p:sp>
          <p:nvSpPr>
            <p:cNvPr id="4" name="object 4" descr=""/>
            <p:cNvSpPr/>
            <p:nvPr/>
          </p:nvSpPr>
          <p:spPr>
            <a:xfrm>
              <a:off x="100606" y="2190369"/>
              <a:ext cx="12070715" cy="273685"/>
            </a:xfrm>
            <a:custGeom>
              <a:avLst/>
              <a:gdLst/>
              <a:ahLst/>
              <a:cxnLst/>
              <a:rect l="l" t="t" r="r" b="b"/>
              <a:pathLst>
                <a:path w="12070715" h="273685">
                  <a:moveTo>
                    <a:pt x="6349" y="0"/>
                  </a:moveTo>
                  <a:lnTo>
                    <a:pt x="6349" y="273557"/>
                  </a:lnTo>
                </a:path>
                <a:path w="12070715" h="273685">
                  <a:moveTo>
                    <a:pt x="12064088" y="0"/>
                  </a:moveTo>
                  <a:lnTo>
                    <a:pt x="12064088" y="273557"/>
                  </a:lnTo>
                </a:path>
                <a:path w="12070715" h="273685">
                  <a:moveTo>
                    <a:pt x="0" y="6350"/>
                  </a:moveTo>
                  <a:lnTo>
                    <a:pt x="1207043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0606" y="2428303"/>
              <a:ext cx="12070715" cy="0"/>
            </a:xfrm>
            <a:custGeom>
              <a:avLst/>
              <a:gdLst/>
              <a:ahLst/>
              <a:cxnLst/>
              <a:rect l="l" t="t" r="r" b="b"/>
              <a:pathLst>
                <a:path w="12070715" h="0">
                  <a:moveTo>
                    <a:pt x="0" y="0"/>
                  </a:moveTo>
                  <a:lnTo>
                    <a:pt x="12070438" y="0"/>
                  </a:lnTo>
                </a:path>
              </a:pathLst>
            </a:custGeom>
            <a:ln w="49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06956" y="2196693"/>
            <a:ext cx="12058015" cy="234315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395"/>
              </a:lnSpc>
            </a:pPr>
            <a:r>
              <a:rPr dirty="0" sz="1200" b="1">
                <a:solidFill>
                  <a:srgbClr val="C00000"/>
                </a:solidFill>
                <a:latin typeface="Garamond"/>
                <a:cs typeface="Garamond"/>
              </a:rPr>
              <a:t>TEŞVİKTEN</a:t>
            </a:r>
            <a:r>
              <a:rPr dirty="0" sz="1200" spc="-2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YARARLANMA</a:t>
            </a:r>
            <a:r>
              <a:rPr dirty="0" sz="1200" spc="-3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ŞARTLARI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2107" y="2430779"/>
            <a:ext cx="12058015" cy="954405"/>
          </a:xfrm>
          <a:prstGeom prst="rect">
            <a:avLst/>
          </a:prstGeom>
          <a:solidFill>
            <a:srgbClr val="DEEBF7"/>
          </a:solidFill>
        </p:spPr>
        <p:txBody>
          <a:bodyPr wrap="square" lIns="0" tIns="32384" rIns="0" bIns="0" rtlCol="0" vert="horz">
            <a:spAutoFit/>
          </a:bodyPr>
          <a:lstStyle/>
          <a:p>
            <a:pPr marL="359410" indent="-267970">
              <a:lnSpc>
                <a:spcPct val="100000"/>
              </a:lnSpc>
              <a:spcBef>
                <a:spcPts val="254"/>
              </a:spcBef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Primlerin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yasal</a:t>
            </a:r>
            <a:r>
              <a:rPr dirty="0" sz="1400" spc="-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süresinde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ödenmesi,</a:t>
            </a:r>
            <a:endParaRPr sz="14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Kuruma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kendi</a:t>
            </a:r>
            <a:r>
              <a:rPr dirty="0" sz="1400" spc="4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sigortalılıklarından</a:t>
            </a:r>
            <a:r>
              <a:rPr dirty="0" sz="1400" spc="4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kaynaklanan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prim,</a:t>
            </a:r>
            <a:r>
              <a:rPr dirty="0" sz="1400" spc="4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idari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para</a:t>
            </a:r>
            <a:r>
              <a:rPr dirty="0" sz="1400" spc="4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cezası</a:t>
            </a:r>
            <a:r>
              <a:rPr dirty="0" sz="1400" spc="4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4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bunlara</a:t>
            </a:r>
            <a:r>
              <a:rPr dirty="0" sz="1400" spc="4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ilişkin</a:t>
            </a:r>
            <a:r>
              <a:rPr dirty="0" sz="1400" spc="4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gecikme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cezası</a:t>
            </a:r>
            <a:r>
              <a:rPr dirty="0" sz="1400" spc="47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gecikme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zammı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borcunun</a:t>
            </a:r>
            <a:r>
              <a:rPr dirty="0" sz="1400" spc="45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bulunmaması</a:t>
            </a:r>
            <a:r>
              <a:rPr dirty="0" sz="1400" spc="4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(varsa</a:t>
            </a:r>
            <a:endParaRPr sz="1400">
              <a:latin typeface="Garamond"/>
              <a:cs typeface="Garamond"/>
            </a:endParaRPr>
          </a:p>
          <a:p>
            <a:pPr marL="359410">
              <a:lnSpc>
                <a:spcPct val="100000"/>
              </a:lnSpc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yapılandırılmış/tecil</a:t>
            </a:r>
            <a:r>
              <a:rPr dirty="0" sz="1400" spc="-6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taksitlendirilmiş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olması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düzenli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ödenmesi)</a:t>
            </a:r>
            <a:r>
              <a:rPr dirty="0" sz="14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gerekmektedir.</a:t>
            </a:r>
            <a:endParaRPr sz="1400">
              <a:latin typeface="Garamond"/>
              <a:cs typeface="Garamond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0609" y="3832352"/>
            <a:ext cx="12104370" cy="287655"/>
            <a:chOff x="80609" y="3832352"/>
            <a:chExt cx="12104370" cy="287655"/>
          </a:xfrm>
        </p:grpSpPr>
        <p:sp>
          <p:nvSpPr>
            <p:cNvPr id="9" name="object 9" descr=""/>
            <p:cNvSpPr/>
            <p:nvPr/>
          </p:nvSpPr>
          <p:spPr>
            <a:xfrm>
              <a:off x="86959" y="3838702"/>
              <a:ext cx="12091670" cy="273685"/>
            </a:xfrm>
            <a:custGeom>
              <a:avLst/>
              <a:gdLst/>
              <a:ahLst/>
              <a:cxnLst/>
              <a:rect l="l" t="t" r="r" b="b"/>
              <a:pathLst>
                <a:path w="12091670" h="273685">
                  <a:moveTo>
                    <a:pt x="6350" y="0"/>
                  </a:moveTo>
                  <a:lnTo>
                    <a:pt x="6350" y="273558"/>
                  </a:lnTo>
                </a:path>
                <a:path w="12091670" h="273685">
                  <a:moveTo>
                    <a:pt x="12085228" y="0"/>
                  </a:moveTo>
                  <a:lnTo>
                    <a:pt x="12085228" y="273558"/>
                  </a:lnTo>
                </a:path>
                <a:path w="12091670" h="273685">
                  <a:moveTo>
                    <a:pt x="0" y="6350"/>
                  </a:moveTo>
                  <a:lnTo>
                    <a:pt x="1209157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4533" y="407416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514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173076" y="407416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092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93309" y="3845026"/>
            <a:ext cx="12078970" cy="203200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400"/>
              </a:lnSpc>
            </a:pP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NOTLAR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02107" y="4047744"/>
            <a:ext cx="12065635" cy="307975"/>
          </a:xfrm>
          <a:custGeom>
            <a:avLst/>
            <a:gdLst/>
            <a:ahLst/>
            <a:cxnLst/>
            <a:rect l="l" t="t" r="r" b="b"/>
            <a:pathLst>
              <a:path w="12065635" h="307975">
                <a:moveTo>
                  <a:pt x="12065508" y="0"/>
                </a:moveTo>
                <a:lnTo>
                  <a:pt x="0" y="0"/>
                </a:lnTo>
                <a:lnTo>
                  <a:pt x="0" y="307847"/>
                </a:lnTo>
                <a:lnTo>
                  <a:pt x="12065508" y="307847"/>
                </a:lnTo>
                <a:lnTo>
                  <a:pt x="12065508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96057" y="4825872"/>
          <a:ext cx="12165330" cy="1238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8019"/>
                <a:gridCol w="2186940"/>
                <a:gridCol w="1880869"/>
                <a:gridCol w="2040889"/>
                <a:gridCol w="2259329"/>
              </a:tblGrid>
              <a:tr h="247650">
                <a:tc gridSpan="6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2890">
                <a:tc grid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1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46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46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52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(%34,75)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(%29,75)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(%34,75)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(%29,75)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marL="3962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9.036,91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787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1.300,28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962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7.736,63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956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67.776,89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9.752,07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854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58.024,82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555993" y="178688"/>
            <a:ext cx="22136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4/b</a:t>
            </a:r>
            <a:r>
              <a:rPr dirty="0" spc="-15"/>
              <a:t> </a:t>
            </a:r>
            <a:r>
              <a:rPr dirty="0" spc="-20"/>
              <a:t>(Bağ-Kur)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9722301" y="178688"/>
            <a:ext cx="205168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Garamond"/>
                <a:cs typeface="Garamond"/>
              </a:rPr>
              <a:t>Puan</a:t>
            </a:r>
            <a:r>
              <a:rPr dirty="0" sz="2800" spc="-70" b="1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Garamond"/>
                <a:cs typeface="Garamond"/>
              </a:rPr>
              <a:t>İndirim</a:t>
            </a:r>
            <a:endParaRPr sz="2800">
              <a:latin typeface="Garamond"/>
              <a:cs typeface="Garamond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8859393" y="6223"/>
            <a:ext cx="880110" cy="873125"/>
            <a:chOff x="8859393" y="6223"/>
            <a:chExt cx="880110" cy="873125"/>
          </a:xfrm>
        </p:grpSpPr>
        <p:sp>
          <p:nvSpPr>
            <p:cNvPr id="18" name="object 18" descr=""/>
            <p:cNvSpPr/>
            <p:nvPr/>
          </p:nvSpPr>
          <p:spPr>
            <a:xfrm>
              <a:off x="8865743" y="12573"/>
              <a:ext cx="867410" cy="860425"/>
            </a:xfrm>
            <a:custGeom>
              <a:avLst/>
              <a:gdLst/>
              <a:ahLst/>
              <a:cxnLst/>
              <a:rect l="l" t="t" r="r" b="b"/>
              <a:pathLst>
                <a:path w="867409" h="860425">
                  <a:moveTo>
                    <a:pt x="452500" y="0"/>
                  </a:moveTo>
                  <a:lnTo>
                    <a:pt x="405510" y="112902"/>
                  </a:lnTo>
                  <a:lnTo>
                    <a:pt x="339598" y="11175"/>
                  </a:lnTo>
                  <a:lnTo>
                    <a:pt x="323596" y="131952"/>
                  </a:lnTo>
                  <a:lnTo>
                    <a:pt x="233172" y="50926"/>
                  </a:lnTo>
                  <a:lnTo>
                    <a:pt x="249174" y="171323"/>
                  </a:lnTo>
                  <a:lnTo>
                    <a:pt x="140334" y="116458"/>
                  </a:lnTo>
                  <a:lnTo>
                    <a:pt x="187325" y="228346"/>
                  </a:lnTo>
                  <a:lnTo>
                    <a:pt x="67563" y="203453"/>
                  </a:lnTo>
                  <a:lnTo>
                    <a:pt x="142239" y="298957"/>
                  </a:lnTo>
                  <a:lnTo>
                    <a:pt x="19684" y="305816"/>
                  </a:lnTo>
                  <a:lnTo>
                    <a:pt x="116966" y="378713"/>
                  </a:lnTo>
                  <a:lnTo>
                    <a:pt x="0" y="416687"/>
                  </a:lnTo>
                  <a:lnTo>
                    <a:pt x="113283" y="461772"/>
                  </a:lnTo>
                  <a:lnTo>
                    <a:pt x="9905" y="528447"/>
                  </a:lnTo>
                  <a:lnTo>
                    <a:pt x="131445" y="542798"/>
                  </a:lnTo>
                  <a:lnTo>
                    <a:pt x="48640" y="633476"/>
                  </a:lnTo>
                  <a:lnTo>
                    <a:pt x="170306" y="616076"/>
                  </a:lnTo>
                  <a:lnTo>
                    <a:pt x="113664" y="724662"/>
                  </a:lnTo>
                  <a:lnTo>
                    <a:pt x="226949" y="676782"/>
                  </a:lnTo>
                  <a:lnTo>
                    <a:pt x="200405" y="795781"/>
                  </a:lnTo>
                  <a:lnTo>
                    <a:pt x="297687" y="720598"/>
                  </a:lnTo>
                  <a:lnTo>
                    <a:pt x="303022" y="842010"/>
                  </a:lnTo>
                  <a:lnTo>
                    <a:pt x="377698" y="744601"/>
                  </a:lnTo>
                  <a:lnTo>
                    <a:pt x="414654" y="860171"/>
                  </a:lnTo>
                  <a:lnTo>
                    <a:pt x="461517" y="747140"/>
                  </a:lnTo>
                  <a:lnTo>
                    <a:pt x="527557" y="848994"/>
                  </a:lnTo>
                  <a:lnTo>
                    <a:pt x="543432" y="728090"/>
                  </a:lnTo>
                  <a:lnTo>
                    <a:pt x="633983" y="809243"/>
                  </a:lnTo>
                  <a:lnTo>
                    <a:pt x="617981" y="688848"/>
                  </a:lnTo>
                  <a:lnTo>
                    <a:pt x="726693" y="743585"/>
                  </a:lnTo>
                  <a:lnTo>
                    <a:pt x="679830" y="631825"/>
                  </a:lnTo>
                  <a:lnTo>
                    <a:pt x="799591" y="656716"/>
                  </a:lnTo>
                  <a:lnTo>
                    <a:pt x="724915" y="561086"/>
                  </a:lnTo>
                  <a:lnTo>
                    <a:pt x="847471" y="554227"/>
                  </a:lnTo>
                  <a:lnTo>
                    <a:pt x="750061" y="481456"/>
                  </a:lnTo>
                  <a:lnTo>
                    <a:pt x="867155" y="443484"/>
                  </a:lnTo>
                  <a:lnTo>
                    <a:pt x="753745" y="398272"/>
                  </a:lnTo>
                  <a:lnTo>
                    <a:pt x="857250" y="331597"/>
                  </a:lnTo>
                  <a:lnTo>
                    <a:pt x="735583" y="317246"/>
                  </a:lnTo>
                  <a:lnTo>
                    <a:pt x="818514" y="226568"/>
                  </a:lnTo>
                  <a:lnTo>
                    <a:pt x="696849" y="243967"/>
                  </a:lnTo>
                  <a:lnTo>
                    <a:pt x="753490" y="135381"/>
                  </a:lnTo>
                  <a:lnTo>
                    <a:pt x="640206" y="183387"/>
                  </a:lnTo>
                  <a:lnTo>
                    <a:pt x="666750" y="64261"/>
                  </a:lnTo>
                  <a:lnTo>
                    <a:pt x="569340" y="139573"/>
                  </a:lnTo>
                  <a:lnTo>
                    <a:pt x="564006" y="18160"/>
                  </a:lnTo>
                  <a:lnTo>
                    <a:pt x="489330" y="115570"/>
                  </a:lnTo>
                  <a:lnTo>
                    <a:pt x="452500" y="0"/>
                  </a:lnTo>
                  <a:close/>
                </a:path>
              </a:pathLst>
            </a:custGeom>
            <a:solidFill>
              <a:srgbClr val="EB37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865743" y="12573"/>
              <a:ext cx="867410" cy="860425"/>
            </a:xfrm>
            <a:custGeom>
              <a:avLst/>
              <a:gdLst/>
              <a:ahLst/>
              <a:cxnLst/>
              <a:rect l="l" t="t" r="r" b="b"/>
              <a:pathLst>
                <a:path w="867409" h="860425">
                  <a:moveTo>
                    <a:pt x="48640" y="633476"/>
                  </a:moveTo>
                  <a:lnTo>
                    <a:pt x="131445" y="542798"/>
                  </a:lnTo>
                  <a:lnTo>
                    <a:pt x="9905" y="528447"/>
                  </a:lnTo>
                  <a:lnTo>
                    <a:pt x="113283" y="461772"/>
                  </a:lnTo>
                  <a:lnTo>
                    <a:pt x="0" y="416687"/>
                  </a:lnTo>
                  <a:lnTo>
                    <a:pt x="116966" y="378713"/>
                  </a:lnTo>
                  <a:lnTo>
                    <a:pt x="19684" y="305816"/>
                  </a:lnTo>
                  <a:lnTo>
                    <a:pt x="142239" y="298957"/>
                  </a:lnTo>
                  <a:lnTo>
                    <a:pt x="67563" y="203453"/>
                  </a:lnTo>
                  <a:lnTo>
                    <a:pt x="187325" y="228346"/>
                  </a:lnTo>
                  <a:lnTo>
                    <a:pt x="140334" y="116458"/>
                  </a:lnTo>
                  <a:lnTo>
                    <a:pt x="249174" y="171323"/>
                  </a:lnTo>
                  <a:lnTo>
                    <a:pt x="233172" y="50926"/>
                  </a:lnTo>
                  <a:lnTo>
                    <a:pt x="323596" y="131952"/>
                  </a:lnTo>
                  <a:lnTo>
                    <a:pt x="339598" y="11175"/>
                  </a:lnTo>
                  <a:lnTo>
                    <a:pt x="405510" y="112902"/>
                  </a:lnTo>
                  <a:lnTo>
                    <a:pt x="452500" y="0"/>
                  </a:lnTo>
                  <a:lnTo>
                    <a:pt x="489330" y="115570"/>
                  </a:lnTo>
                  <a:lnTo>
                    <a:pt x="564006" y="18160"/>
                  </a:lnTo>
                  <a:lnTo>
                    <a:pt x="569340" y="139573"/>
                  </a:lnTo>
                  <a:lnTo>
                    <a:pt x="666750" y="64261"/>
                  </a:lnTo>
                  <a:lnTo>
                    <a:pt x="640206" y="183387"/>
                  </a:lnTo>
                  <a:lnTo>
                    <a:pt x="753490" y="135381"/>
                  </a:lnTo>
                  <a:lnTo>
                    <a:pt x="696849" y="243967"/>
                  </a:lnTo>
                  <a:lnTo>
                    <a:pt x="818514" y="226568"/>
                  </a:lnTo>
                  <a:lnTo>
                    <a:pt x="735583" y="317246"/>
                  </a:lnTo>
                  <a:lnTo>
                    <a:pt x="857250" y="331597"/>
                  </a:lnTo>
                  <a:lnTo>
                    <a:pt x="753745" y="398272"/>
                  </a:lnTo>
                  <a:lnTo>
                    <a:pt x="867155" y="443484"/>
                  </a:lnTo>
                  <a:lnTo>
                    <a:pt x="750061" y="481456"/>
                  </a:lnTo>
                  <a:lnTo>
                    <a:pt x="847471" y="554227"/>
                  </a:lnTo>
                  <a:lnTo>
                    <a:pt x="724915" y="561086"/>
                  </a:lnTo>
                  <a:lnTo>
                    <a:pt x="799591" y="656716"/>
                  </a:lnTo>
                  <a:lnTo>
                    <a:pt x="679830" y="631825"/>
                  </a:lnTo>
                  <a:lnTo>
                    <a:pt x="726693" y="743585"/>
                  </a:lnTo>
                  <a:lnTo>
                    <a:pt x="617981" y="688848"/>
                  </a:lnTo>
                  <a:lnTo>
                    <a:pt x="633983" y="809243"/>
                  </a:lnTo>
                  <a:lnTo>
                    <a:pt x="543432" y="728090"/>
                  </a:lnTo>
                  <a:lnTo>
                    <a:pt x="527557" y="848994"/>
                  </a:lnTo>
                  <a:lnTo>
                    <a:pt x="461517" y="747140"/>
                  </a:lnTo>
                  <a:lnTo>
                    <a:pt x="414654" y="860171"/>
                  </a:lnTo>
                  <a:lnTo>
                    <a:pt x="377698" y="744601"/>
                  </a:lnTo>
                  <a:lnTo>
                    <a:pt x="303022" y="842010"/>
                  </a:lnTo>
                  <a:lnTo>
                    <a:pt x="297687" y="720598"/>
                  </a:lnTo>
                  <a:lnTo>
                    <a:pt x="200405" y="795781"/>
                  </a:lnTo>
                  <a:lnTo>
                    <a:pt x="226949" y="676782"/>
                  </a:lnTo>
                  <a:lnTo>
                    <a:pt x="113664" y="724662"/>
                  </a:lnTo>
                  <a:lnTo>
                    <a:pt x="170306" y="616076"/>
                  </a:lnTo>
                  <a:lnTo>
                    <a:pt x="48640" y="63347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88069" y="302895"/>
              <a:ext cx="212216" cy="2489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1243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81.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fıkrasının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(k)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bendi,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2018/28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01.06.2018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2928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31.12.1960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tarihli</a:t>
                      </a:r>
                      <a:r>
                        <a:rPr dirty="0" sz="1300" spc="10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10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193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1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Gelir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Vergisi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Kanunu’nun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mükerrer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20.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genç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girişimcilerde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1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istisnasından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faydalanan</a:t>
                      </a:r>
                      <a:r>
                        <a:rPr dirty="0" sz="1300" spc="11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mükellefiyet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başlangıç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tarihi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itibarıyla</a:t>
                      </a:r>
                      <a:r>
                        <a:rPr dirty="0" sz="1300" spc="30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18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yaşını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doldurmuş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29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yaşını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doldurmamış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olanlardan,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01.06.2018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tarihinden</a:t>
                      </a:r>
                      <a:r>
                        <a:rPr dirty="0" sz="1300" spc="2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itibaren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ilk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defa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4-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1/b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ts val="1555"/>
                        </a:lnSpc>
                        <a:spcBef>
                          <a:spcPts val="12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sayılan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gerçek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kişilerin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primleri,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süreyle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Bakanlığınca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3" name="object 3" descr=""/>
          <p:cNvGrpSpPr/>
          <p:nvPr/>
        </p:nvGrpSpPr>
        <p:grpSpPr>
          <a:xfrm>
            <a:off x="100606" y="2539619"/>
            <a:ext cx="12070715" cy="273685"/>
            <a:chOff x="100606" y="2539619"/>
            <a:chExt cx="12070715" cy="273685"/>
          </a:xfrm>
        </p:grpSpPr>
        <p:sp>
          <p:nvSpPr>
            <p:cNvPr id="4" name="object 4" descr=""/>
            <p:cNvSpPr/>
            <p:nvPr/>
          </p:nvSpPr>
          <p:spPr>
            <a:xfrm>
              <a:off x="100606" y="2539619"/>
              <a:ext cx="12070715" cy="273685"/>
            </a:xfrm>
            <a:custGeom>
              <a:avLst/>
              <a:gdLst/>
              <a:ahLst/>
              <a:cxnLst/>
              <a:rect l="l" t="t" r="r" b="b"/>
              <a:pathLst>
                <a:path w="12070715" h="273685">
                  <a:moveTo>
                    <a:pt x="6349" y="0"/>
                  </a:moveTo>
                  <a:lnTo>
                    <a:pt x="6349" y="273557"/>
                  </a:lnTo>
                </a:path>
                <a:path w="12070715" h="273685">
                  <a:moveTo>
                    <a:pt x="12064088" y="0"/>
                  </a:moveTo>
                  <a:lnTo>
                    <a:pt x="12064088" y="273557"/>
                  </a:lnTo>
                </a:path>
                <a:path w="12070715" h="273685">
                  <a:moveTo>
                    <a:pt x="0" y="6350"/>
                  </a:moveTo>
                  <a:lnTo>
                    <a:pt x="1207043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0606" y="2778188"/>
              <a:ext cx="12070715" cy="0"/>
            </a:xfrm>
            <a:custGeom>
              <a:avLst/>
              <a:gdLst/>
              <a:ahLst/>
              <a:cxnLst/>
              <a:rect l="l" t="t" r="r" b="b"/>
              <a:pathLst>
                <a:path w="12070715" h="0">
                  <a:moveTo>
                    <a:pt x="0" y="0"/>
                  </a:moveTo>
                  <a:lnTo>
                    <a:pt x="12070438" y="0"/>
                  </a:lnTo>
                </a:path>
              </a:pathLst>
            </a:custGeom>
            <a:ln w="62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06956" y="2545943"/>
            <a:ext cx="12058015" cy="235585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395"/>
              </a:lnSpc>
            </a:pPr>
            <a:r>
              <a:rPr dirty="0" sz="1200" b="1">
                <a:solidFill>
                  <a:srgbClr val="C00000"/>
                </a:solidFill>
                <a:latin typeface="Garamond"/>
                <a:cs typeface="Garamond"/>
              </a:rPr>
              <a:t>TEŞVİKTEN</a:t>
            </a:r>
            <a:r>
              <a:rPr dirty="0" sz="1200" spc="-2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YARARLANMA</a:t>
            </a:r>
            <a:r>
              <a:rPr dirty="0" sz="1200" spc="-3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ŞARTLARI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2107" y="2781300"/>
            <a:ext cx="12058015" cy="1169035"/>
          </a:xfrm>
          <a:prstGeom prst="rect">
            <a:avLst/>
          </a:prstGeom>
          <a:solidFill>
            <a:srgbClr val="DEEBF7"/>
          </a:solidFill>
        </p:spPr>
        <p:txBody>
          <a:bodyPr wrap="square" lIns="0" tIns="31114" rIns="0" bIns="0" rtlCol="0" vert="horz">
            <a:spAutoFit/>
          </a:bodyPr>
          <a:lstStyle/>
          <a:p>
            <a:pPr marL="359410" indent="-267970">
              <a:lnSpc>
                <a:spcPct val="100000"/>
              </a:lnSpc>
              <a:spcBef>
                <a:spcPts val="244"/>
              </a:spcBef>
              <a:buFont typeface="Wingdings"/>
              <a:buChar char=""/>
              <a:tabLst>
                <a:tab pos="359410" algn="l"/>
              </a:tabLst>
            </a:pP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18-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29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yaş</a:t>
            </a:r>
            <a:r>
              <a:rPr dirty="0" sz="1400" spc="-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aralığında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olup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ilk defa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yeri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açan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gerçek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kişilerden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olması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gerekmektedir.</a:t>
            </a:r>
            <a:endParaRPr sz="14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Adi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ortaklıklar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şahıs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şirketi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ortaklıklarında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sadece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bir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ortak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bu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teşvikten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yararlanabilir.</a:t>
            </a:r>
            <a:endParaRPr sz="1400">
              <a:latin typeface="Garamond"/>
              <a:cs typeface="Garamond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0609" y="4069460"/>
            <a:ext cx="12104370" cy="287655"/>
            <a:chOff x="80609" y="4069460"/>
            <a:chExt cx="12104370" cy="287655"/>
          </a:xfrm>
        </p:grpSpPr>
        <p:sp>
          <p:nvSpPr>
            <p:cNvPr id="9" name="object 9" descr=""/>
            <p:cNvSpPr/>
            <p:nvPr/>
          </p:nvSpPr>
          <p:spPr>
            <a:xfrm>
              <a:off x="86959" y="4075810"/>
              <a:ext cx="12091670" cy="273685"/>
            </a:xfrm>
            <a:custGeom>
              <a:avLst/>
              <a:gdLst/>
              <a:ahLst/>
              <a:cxnLst/>
              <a:rect l="l" t="t" r="r" b="b"/>
              <a:pathLst>
                <a:path w="12091670" h="273685">
                  <a:moveTo>
                    <a:pt x="6350" y="0"/>
                  </a:moveTo>
                  <a:lnTo>
                    <a:pt x="6350" y="273557"/>
                  </a:lnTo>
                </a:path>
                <a:path w="12091670" h="273685">
                  <a:moveTo>
                    <a:pt x="12085228" y="0"/>
                  </a:moveTo>
                  <a:lnTo>
                    <a:pt x="12085228" y="273557"/>
                  </a:lnTo>
                </a:path>
                <a:path w="12091670" h="273685">
                  <a:moveTo>
                    <a:pt x="0" y="6350"/>
                  </a:moveTo>
                  <a:lnTo>
                    <a:pt x="1209157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4533" y="4311268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099"/>
                  </a:lnTo>
                </a:path>
              </a:pathLst>
            </a:custGeom>
            <a:ln w="1514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173076" y="4311268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099"/>
                  </a:lnTo>
                </a:path>
              </a:pathLst>
            </a:custGeom>
            <a:ln w="1092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93309" y="4082135"/>
            <a:ext cx="12078970" cy="201930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400"/>
              </a:lnSpc>
            </a:pP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NOTLAR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02107" y="4283964"/>
            <a:ext cx="12065635" cy="307975"/>
          </a:xfrm>
          <a:custGeom>
            <a:avLst/>
            <a:gdLst/>
            <a:ahLst/>
            <a:cxnLst/>
            <a:rect l="l" t="t" r="r" b="b"/>
            <a:pathLst>
              <a:path w="12065635" h="307975">
                <a:moveTo>
                  <a:pt x="12065508" y="0"/>
                </a:moveTo>
                <a:lnTo>
                  <a:pt x="0" y="0"/>
                </a:lnTo>
                <a:lnTo>
                  <a:pt x="0" y="307848"/>
                </a:lnTo>
                <a:lnTo>
                  <a:pt x="12065508" y="307848"/>
                </a:lnTo>
                <a:lnTo>
                  <a:pt x="12065508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96057" y="4825872"/>
          <a:ext cx="12165330" cy="874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75"/>
                <a:gridCol w="6179820"/>
              </a:tblGrid>
              <a:tr h="247650">
                <a:tc gridSpan="2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9400"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dirty="0" sz="1400" spc="-10" b="1">
                          <a:latin typeface="Garamond"/>
                          <a:cs typeface="Garamond"/>
                        </a:rPr>
                        <a:t>GÜNLÜK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35"/>
                        </a:lnSpc>
                      </a:pPr>
                      <a:r>
                        <a:rPr dirty="0" sz="1400" spc="-10" b="1">
                          <a:latin typeface="Garamond"/>
                          <a:cs typeface="Garamond"/>
                        </a:rPr>
                        <a:t>AYLIK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301,23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9.036,91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3491" rIns="0" bIns="0" rtlCol="0" vert="horz">
            <a:spAutoFit/>
          </a:bodyPr>
          <a:lstStyle/>
          <a:p>
            <a:pPr marL="4741545">
              <a:lnSpc>
                <a:spcPct val="100000"/>
              </a:lnSpc>
              <a:spcBef>
                <a:spcPts val="95"/>
              </a:spcBef>
            </a:pPr>
            <a:r>
              <a:rPr dirty="0"/>
              <a:t>Genç</a:t>
            </a:r>
            <a:r>
              <a:rPr dirty="0" spc="-90"/>
              <a:t> </a:t>
            </a:r>
            <a:r>
              <a:rPr dirty="0"/>
              <a:t>Girişimci</a:t>
            </a:r>
            <a:r>
              <a:rPr dirty="0" spc="-105"/>
              <a:t> </a:t>
            </a:r>
            <a:r>
              <a:rPr dirty="0" spc="-10"/>
              <a:t>Teşviki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966469" marR="8255">
              <a:lnSpc>
                <a:spcPts val="3190"/>
              </a:lnSpc>
              <a:spcBef>
                <a:spcPts val="95"/>
              </a:spcBef>
            </a:pPr>
            <a:r>
              <a:rPr dirty="0" spc="-20"/>
              <a:t>Yatırımlarda</a:t>
            </a:r>
            <a:r>
              <a:rPr dirty="0" spc="-125"/>
              <a:t> </a:t>
            </a:r>
            <a:r>
              <a:rPr dirty="0"/>
              <a:t>Devlet</a:t>
            </a:r>
            <a:r>
              <a:rPr dirty="0" spc="-90"/>
              <a:t> </a:t>
            </a:r>
            <a:r>
              <a:rPr dirty="0" spc="-25"/>
              <a:t>Yardımları</a:t>
            </a:r>
            <a:r>
              <a:rPr dirty="0" spc="-105"/>
              <a:t> </a:t>
            </a:r>
            <a:r>
              <a:rPr dirty="0"/>
              <a:t>Hakkında</a:t>
            </a:r>
            <a:r>
              <a:rPr dirty="0" spc="-100"/>
              <a:t> </a:t>
            </a:r>
            <a:r>
              <a:rPr dirty="0" spc="-10"/>
              <a:t>Kararlar</a:t>
            </a:r>
          </a:p>
          <a:p>
            <a:pPr algn="r" marL="966469" marR="5080">
              <a:lnSpc>
                <a:spcPts val="3190"/>
              </a:lnSpc>
            </a:pPr>
            <a:r>
              <a:rPr dirty="0"/>
              <a:t>Uyarınca</a:t>
            </a:r>
            <a:r>
              <a:rPr dirty="0" spc="-110"/>
              <a:t> </a:t>
            </a:r>
            <a:r>
              <a:rPr dirty="0" spc="-10"/>
              <a:t>Uygulanan</a:t>
            </a:r>
            <a:r>
              <a:rPr dirty="0" spc="-105"/>
              <a:t> </a:t>
            </a:r>
            <a:r>
              <a:rPr dirty="0" spc="-10"/>
              <a:t>Teşvik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1556" y="900938"/>
            <a:ext cx="8093709" cy="556895"/>
            <a:chOff x="81556" y="900938"/>
            <a:chExt cx="8093709" cy="556895"/>
          </a:xfrm>
        </p:grpSpPr>
        <p:sp>
          <p:nvSpPr>
            <p:cNvPr id="4" name="object 4" descr=""/>
            <p:cNvSpPr/>
            <p:nvPr/>
          </p:nvSpPr>
          <p:spPr>
            <a:xfrm>
              <a:off x="106956" y="913650"/>
              <a:ext cx="1480820" cy="518795"/>
            </a:xfrm>
            <a:custGeom>
              <a:avLst/>
              <a:gdLst/>
              <a:ahLst/>
              <a:cxnLst/>
              <a:rect l="l" t="t" r="r" b="b"/>
              <a:pathLst>
                <a:path w="1480820" h="518794">
                  <a:moveTo>
                    <a:pt x="1480820" y="0"/>
                  </a:moveTo>
                  <a:lnTo>
                    <a:pt x="0" y="0"/>
                  </a:lnTo>
                  <a:lnTo>
                    <a:pt x="0" y="518528"/>
                  </a:lnTo>
                  <a:lnTo>
                    <a:pt x="1480820" y="518528"/>
                  </a:lnTo>
                  <a:lnTo>
                    <a:pt x="1480820" y="0"/>
                  </a:lnTo>
                  <a:close/>
                </a:path>
              </a:pathLst>
            </a:custGeom>
            <a:solidFill>
              <a:srgbClr val="B4C6E7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87753" y="913650"/>
              <a:ext cx="6562090" cy="518795"/>
            </a:xfrm>
            <a:custGeom>
              <a:avLst/>
              <a:gdLst/>
              <a:ahLst/>
              <a:cxnLst/>
              <a:rect l="l" t="t" r="r" b="b"/>
              <a:pathLst>
                <a:path w="6562090" h="518794">
                  <a:moveTo>
                    <a:pt x="6561582" y="0"/>
                  </a:moveTo>
                  <a:lnTo>
                    <a:pt x="0" y="0"/>
                  </a:lnTo>
                  <a:lnTo>
                    <a:pt x="0" y="518528"/>
                  </a:lnTo>
                  <a:lnTo>
                    <a:pt x="6561582" y="518528"/>
                  </a:lnTo>
                  <a:lnTo>
                    <a:pt x="6561582" y="0"/>
                  </a:lnTo>
                  <a:close/>
                </a:path>
              </a:pathLst>
            </a:custGeom>
            <a:solidFill>
              <a:srgbClr val="E9EBF5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0606" y="907288"/>
              <a:ext cx="8055609" cy="544195"/>
            </a:xfrm>
            <a:custGeom>
              <a:avLst/>
              <a:gdLst/>
              <a:ahLst/>
              <a:cxnLst/>
              <a:rect l="l" t="t" r="r" b="b"/>
              <a:pathLst>
                <a:path w="8055609" h="544194">
                  <a:moveTo>
                    <a:pt x="1487147" y="0"/>
                  </a:moveTo>
                  <a:lnTo>
                    <a:pt x="1487147" y="543940"/>
                  </a:lnTo>
                </a:path>
                <a:path w="8055609" h="544194">
                  <a:moveTo>
                    <a:pt x="6349" y="0"/>
                  </a:moveTo>
                  <a:lnTo>
                    <a:pt x="6349" y="543940"/>
                  </a:lnTo>
                </a:path>
                <a:path w="8055609" h="544194">
                  <a:moveTo>
                    <a:pt x="8048729" y="0"/>
                  </a:moveTo>
                  <a:lnTo>
                    <a:pt x="8048729" y="543940"/>
                  </a:lnTo>
                </a:path>
                <a:path w="8055609" h="544194">
                  <a:moveTo>
                    <a:pt x="0" y="6350"/>
                  </a:moveTo>
                  <a:lnTo>
                    <a:pt x="8055079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0606" y="1432179"/>
              <a:ext cx="8055609" cy="0"/>
            </a:xfrm>
            <a:custGeom>
              <a:avLst/>
              <a:gdLst/>
              <a:ahLst/>
              <a:cxnLst/>
              <a:rect l="l" t="t" r="r" b="b"/>
              <a:pathLst>
                <a:path w="8055609" h="0">
                  <a:moveTo>
                    <a:pt x="0" y="0"/>
                  </a:moveTo>
                  <a:lnTo>
                    <a:pt x="805507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51892" y="913612"/>
            <a:ext cx="89344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01F5F"/>
                </a:solidFill>
                <a:latin typeface="Garamond"/>
                <a:cs typeface="Garamond"/>
              </a:rPr>
              <a:t>YASAL </a:t>
            </a:r>
            <a:r>
              <a:rPr dirty="0" sz="1400" spc="-30" b="1">
                <a:solidFill>
                  <a:srgbClr val="001F5F"/>
                </a:solidFill>
                <a:latin typeface="Garamond"/>
                <a:cs typeface="Garamond"/>
              </a:rPr>
              <a:t>DAYANAK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43888" y="1051686"/>
            <a:ext cx="64090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5510</a:t>
            </a:r>
            <a:r>
              <a:rPr dirty="0" sz="1300" spc="-1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1300" spc="-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Kanun’un</a:t>
            </a:r>
            <a:r>
              <a:rPr dirty="0" sz="1300" spc="-4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ek</a:t>
            </a:r>
            <a:r>
              <a:rPr dirty="0" sz="1300" spc="-1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2.</a:t>
            </a:r>
            <a:r>
              <a:rPr dirty="0" sz="1300" spc="-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maddesi,</a:t>
            </a:r>
            <a:r>
              <a:rPr dirty="0" sz="1300" spc="-2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2011/54</a:t>
            </a:r>
            <a:r>
              <a:rPr dirty="0" sz="1300" spc="-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-</a:t>
            </a:r>
            <a:r>
              <a:rPr dirty="0" sz="1300" spc="-2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2012/30</a:t>
            </a:r>
            <a:r>
              <a:rPr dirty="0" sz="1300" spc="-2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-</a:t>
            </a:r>
            <a:r>
              <a:rPr dirty="0" sz="1300" spc="-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2012/37</a:t>
            </a:r>
            <a:r>
              <a:rPr dirty="0" sz="1300" spc="-1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-</a:t>
            </a:r>
            <a:r>
              <a:rPr dirty="0" sz="1300" spc="-2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2023/23</a:t>
            </a:r>
            <a:r>
              <a:rPr dirty="0" sz="1300" spc="-15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b="1">
                <a:solidFill>
                  <a:srgbClr val="001F5F"/>
                </a:solidFill>
                <a:latin typeface="Garamond"/>
                <a:cs typeface="Garamond"/>
              </a:rPr>
              <a:t>No’lu</a:t>
            </a:r>
            <a:r>
              <a:rPr dirty="0" sz="1300" spc="-20" b="1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Garamond"/>
                <a:cs typeface="Garamond"/>
              </a:rPr>
              <a:t>Genelgeler.</a:t>
            </a:r>
            <a:endParaRPr sz="1300">
              <a:latin typeface="Garamond"/>
              <a:cs typeface="Garamond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142985" y="893825"/>
            <a:ext cx="4040504" cy="624205"/>
            <a:chOff x="8142985" y="893825"/>
            <a:chExt cx="4040504" cy="624205"/>
          </a:xfrm>
        </p:grpSpPr>
        <p:sp>
          <p:nvSpPr>
            <p:cNvPr id="11" name="object 11" descr=""/>
            <p:cNvSpPr/>
            <p:nvPr/>
          </p:nvSpPr>
          <p:spPr>
            <a:xfrm>
              <a:off x="8149336" y="900226"/>
              <a:ext cx="4027804" cy="365760"/>
            </a:xfrm>
            <a:custGeom>
              <a:avLst/>
              <a:gdLst/>
              <a:ahLst/>
              <a:cxnLst/>
              <a:rect l="l" t="t" r="r" b="b"/>
              <a:pathLst>
                <a:path w="4027804" h="365759">
                  <a:moveTo>
                    <a:pt x="1414894" y="0"/>
                  </a:moveTo>
                  <a:lnTo>
                    <a:pt x="0" y="0"/>
                  </a:lnTo>
                  <a:lnTo>
                    <a:pt x="0" y="365582"/>
                  </a:lnTo>
                  <a:lnTo>
                    <a:pt x="1414894" y="365582"/>
                  </a:lnTo>
                  <a:lnTo>
                    <a:pt x="1414894" y="0"/>
                  </a:lnTo>
                  <a:close/>
                </a:path>
                <a:path w="4027804" h="365759">
                  <a:moveTo>
                    <a:pt x="4027665" y="0"/>
                  </a:moveTo>
                  <a:lnTo>
                    <a:pt x="2591727" y="0"/>
                  </a:lnTo>
                  <a:lnTo>
                    <a:pt x="1414907" y="0"/>
                  </a:lnTo>
                  <a:lnTo>
                    <a:pt x="1414907" y="365582"/>
                  </a:lnTo>
                  <a:lnTo>
                    <a:pt x="2591689" y="365582"/>
                  </a:lnTo>
                  <a:lnTo>
                    <a:pt x="4027665" y="365582"/>
                  </a:lnTo>
                  <a:lnTo>
                    <a:pt x="4027665" y="0"/>
                  </a:lnTo>
                  <a:close/>
                </a:path>
              </a:pathLst>
            </a:custGeom>
            <a:solidFill>
              <a:srgbClr val="538235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149336" y="1265783"/>
              <a:ext cx="4027804" cy="246379"/>
            </a:xfrm>
            <a:custGeom>
              <a:avLst/>
              <a:gdLst/>
              <a:ahLst/>
              <a:cxnLst/>
              <a:rect l="l" t="t" r="r" b="b"/>
              <a:pathLst>
                <a:path w="4027804" h="246380">
                  <a:moveTo>
                    <a:pt x="1414894" y="0"/>
                  </a:moveTo>
                  <a:lnTo>
                    <a:pt x="0" y="0"/>
                  </a:lnTo>
                  <a:lnTo>
                    <a:pt x="0" y="245897"/>
                  </a:lnTo>
                  <a:lnTo>
                    <a:pt x="1414894" y="245897"/>
                  </a:lnTo>
                  <a:lnTo>
                    <a:pt x="1414894" y="0"/>
                  </a:lnTo>
                  <a:close/>
                </a:path>
                <a:path w="4027804" h="246380">
                  <a:moveTo>
                    <a:pt x="4027665" y="0"/>
                  </a:moveTo>
                  <a:lnTo>
                    <a:pt x="2591727" y="0"/>
                  </a:lnTo>
                  <a:lnTo>
                    <a:pt x="1414907" y="0"/>
                  </a:lnTo>
                  <a:lnTo>
                    <a:pt x="1414907" y="245897"/>
                  </a:lnTo>
                  <a:lnTo>
                    <a:pt x="2591689" y="245897"/>
                  </a:lnTo>
                  <a:lnTo>
                    <a:pt x="4027665" y="245897"/>
                  </a:lnTo>
                  <a:lnTo>
                    <a:pt x="4027665" y="0"/>
                  </a:lnTo>
                  <a:close/>
                </a:path>
              </a:pathLst>
            </a:custGeom>
            <a:solidFill>
              <a:srgbClr val="ACB8C9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9564242" y="893825"/>
              <a:ext cx="1177290" cy="624205"/>
            </a:xfrm>
            <a:custGeom>
              <a:avLst/>
              <a:gdLst/>
              <a:ahLst/>
              <a:cxnLst/>
              <a:rect l="l" t="t" r="r" b="b"/>
              <a:pathLst>
                <a:path w="1177290" h="624205">
                  <a:moveTo>
                    <a:pt x="0" y="0"/>
                  </a:moveTo>
                  <a:lnTo>
                    <a:pt x="0" y="624204"/>
                  </a:lnTo>
                </a:path>
                <a:path w="1177290" h="624205">
                  <a:moveTo>
                    <a:pt x="1176781" y="0"/>
                  </a:moveTo>
                  <a:lnTo>
                    <a:pt x="1176781" y="6242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142985" y="1265808"/>
              <a:ext cx="4040504" cy="0"/>
            </a:xfrm>
            <a:custGeom>
              <a:avLst/>
              <a:gdLst/>
              <a:ahLst/>
              <a:cxnLst/>
              <a:rect l="l" t="t" r="r" b="b"/>
              <a:pathLst>
                <a:path w="4040504" h="0">
                  <a:moveTo>
                    <a:pt x="0" y="0"/>
                  </a:moveTo>
                  <a:lnTo>
                    <a:pt x="404050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142985" y="893825"/>
              <a:ext cx="4040504" cy="624205"/>
            </a:xfrm>
            <a:custGeom>
              <a:avLst/>
              <a:gdLst/>
              <a:ahLst/>
              <a:cxnLst/>
              <a:rect l="l" t="t" r="r" b="b"/>
              <a:pathLst>
                <a:path w="4040504" h="624205">
                  <a:moveTo>
                    <a:pt x="6350" y="0"/>
                  </a:moveTo>
                  <a:lnTo>
                    <a:pt x="6350" y="624204"/>
                  </a:lnTo>
                </a:path>
                <a:path w="4040504" h="624205">
                  <a:moveTo>
                    <a:pt x="4034155" y="0"/>
                  </a:moveTo>
                  <a:lnTo>
                    <a:pt x="4034155" y="624204"/>
                  </a:lnTo>
                </a:path>
                <a:path w="4040504" h="624205">
                  <a:moveTo>
                    <a:pt x="0" y="6350"/>
                  </a:moveTo>
                  <a:lnTo>
                    <a:pt x="4040505" y="6350"/>
                  </a:lnTo>
                </a:path>
                <a:path w="4040504" h="624205">
                  <a:moveTo>
                    <a:pt x="0" y="617854"/>
                  </a:moveTo>
                  <a:lnTo>
                    <a:pt x="4040505" y="61785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8238490" y="977645"/>
            <a:ext cx="3890010" cy="506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2245" algn="l"/>
                <a:tab pos="2566670" algn="l"/>
              </a:tabLst>
            </a:pPr>
            <a:r>
              <a:rPr dirty="0" sz="1100" b="1">
                <a:solidFill>
                  <a:srgbClr val="44536A"/>
                </a:solidFill>
                <a:latin typeface="Garamond"/>
                <a:cs typeface="Garamond"/>
              </a:rPr>
              <a:t>BAŞLAMA</a:t>
            </a:r>
            <a:r>
              <a:rPr dirty="0" sz="1100" spc="-55" b="1">
                <a:solidFill>
                  <a:srgbClr val="44536A"/>
                </a:solidFill>
                <a:latin typeface="Garamond"/>
                <a:cs typeface="Garamond"/>
              </a:rPr>
              <a:t> </a:t>
            </a:r>
            <a:r>
              <a:rPr dirty="0" sz="1100" spc="-10" b="1">
                <a:solidFill>
                  <a:srgbClr val="44536A"/>
                </a:solidFill>
                <a:latin typeface="Garamond"/>
                <a:cs typeface="Garamond"/>
              </a:rPr>
              <a:t>TARİHİ</a:t>
            </a:r>
            <a:r>
              <a:rPr dirty="0" sz="1100" b="1">
                <a:solidFill>
                  <a:srgbClr val="44536A"/>
                </a:solidFill>
                <a:latin typeface="Garamond"/>
                <a:cs typeface="Garamond"/>
              </a:rPr>
              <a:t>	BİTİŞ</a:t>
            </a:r>
            <a:r>
              <a:rPr dirty="0" sz="1100" spc="-30" b="1">
                <a:solidFill>
                  <a:srgbClr val="44536A"/>
                </a:solidFill>
                <a:latin typeface="Garamond"/>
                <a:cs typeface="Garamond"/>
              </a:rPr>
              <a:t> </a:t>
            </a:r>
            <a:r>
              <a:rPr dirty="0" sz="1100" spc="-10" b="1">
                <a:solidFill>
                  <a:srgbClr val="44536A"/>
                </a:solidFill>
                <a:latin typeface="Garamond"/>
                <a:cs typeface="Garamond"/>
              </a:rPr>
              <a:t>TARİHİ</a:t>
            </a:r>
            <a:r>
              <a:rPr dirty="0" sz="1100" b="1">
                <a:solidFill>
                  <a:srgbClr val="44536A"/>
                </a:solidFill>
                <a:latin typeface="Garamond"/>
                <a:cs typeface="Garamond"/>
              </a:rPr>
              <a:t>	BELGE</a:t>
            </a:r>
            <a:r>
              <a:rPr dirty="0" sz="1100" spc="-35" b="1">
                <a:solidFill>
                  <a:srgbClr val="44536A"/>
                </a:solidFill>
                <a:latin typeface="Garamond"/>
                <a:cs typeface="Garamond"/>
              </a:rPr>
              <a:t> </a:t>
            </a:r>
            <a:r>
              <a:rPr dirty="0" sz="1100" b="1">
                <a:solidFill>
                  <a:srgbClr val="44536A"/>
                </a:solidFill>
                <a:latin typeface="Garamond"/>
                <a:cs typeface="Garamond"/>
              </a:rPr>
              <a:t>KANUN</a:t>
            </a:r>
            <a:r>
              <a:rPr dirty="0" sz="1100" spc="-50" b="1">
                <a:solidFill>
                  <a:srgbClr val="44536A"/>
                </a:solidFill>
                <a:latin typeface="Garamond"/>
                <a:cs typeface="Garamond"/>
              </a:rPr>
              <a:t> </a:t>
            </a:r>
            <a:r>
              <a:rPr dirty="0" sz="1100" spc="-25" b="1">
                <a:solidFill>
                  <a:srgbClr val="44536A"/>
                </a:solidFill>
                <a:latin typeface="Garamond"/>
                <a:cs typeface="Garamond"/>
              </a:rPr>
              <a:t>NO</a:t>
            </a:r>
            <a:endParaRPr sz="1100">
              <a:latin typeface="Garamond"/>
              <a:cs typeface="Garamond"/>
            </a:endParaRPr>
          </a:p>
          <a:p>
            <a:pPr marL="303530">
              <a:lnSpc>
                <a:spcPct val="100000"/>
              </a:lnSpc>
              <a:spcBef>
                <a:spcPts val="1020"/>
              </a:spcBef>
              <a:tabLst>
                <a:tab pos="1891030" algn="l"/>
                <a:tab pos="2644140" algn="l"/>
              </a:tabLst>
            </a:pPr>
            <a:r>
              <a:rPr dirty="0" sz="1200" spc="-10" b="1">
                <a:solidFill>
                  <a:srgbClr val="44536A"/>
                </a:solidFill>
                <a:latin typeface="Garamond"/>
                <a:cs typeface="Garamond"/>
              </a:rPr>
              <a:t>01.10.2009</a:t>
            </a:r>
            <a:r>
              <a:rPr dirty="0" sz="1200" b="1">
                <a:solidFill>
                  <a:srgbClr val="44536A"/>
                </a:solidFill>
                <a:latin typeface="Garamond"/>
                <a:cs typeface="Garamond"/>
              </a:rPr>
              <a:t>	</a:t>
            </a:r>
            <a:r>
              <a:rPr dirty="0" sz="1200" spc="-50">
                <a:solidFill>
                  <a:srgbClr val="44536A"/>
                </a:solidFill>
                <a:latin typeface="Garamond"/>
                <a:cs typeface="Garamond"/>
              </a:rPr>
              <a:t>-</a:t>
            </a:r>
            <a:r>
              <a:rPr dirty="0" sz="1200">
                <a:solidFill>
                  <a:srgbClr val="44536A"/>
                </a:solidFill>
                <a:latin typeface="Garamond"/>
                <a:cs typeface="Garamond"/>
              </a:rPr>
              <a:t>	</a:t>
            </a:r>
            <a:r>
              <a:rPr dirty="0" sz="1200" b="1">
                <a:solidFill>
                  <a:srgbClr val="44536A"/>
                </a:solidFill>
                <a:latin typeface="Garamond"/>
                <a:cs typeface="Garamond"/>
              </a:rPr>
              <a:t>25510-16322-</a:t>
            </a:r>
            <a:r>
              <a:rPr dirty="0" sz="1200" spc="-10" b="1">
                <a:solidFill>
                  <a:srgbClr val="44536A"/>
                </a:solidFill>
                <a:latin typeface="Garamond"/>
                <a:cs typeface="Garamond"/>
              </a:rPr>
              <a:t>26322</a:t>
            </a:r>
            <a:endParaRPr sz="1200">
              <a:latin typeface="Garamond"/>
              <a:cs typeface="Garamond"/>
            </a:endParaRPr>
          </a:p>
        </p:txBody>
      </p:sp>
      <p:graphicFrame>
        <p:nvGraphicFramePr>
          <p:cNvPr id="17" name="object 17" descr=""/>
          <p:cNvGraphicFramePr>
            <a:graphicFrameLocks noGrp="1"/>
          </p:cNvGraphicFramePr>
          <p:nvPr/>
        </p:nvGraphicFramePr>
        <p:xfrm>
          <a:off x="100606" y="1634998"/>
          <a:ext cx="12142470" cy="840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4630"/>
                <a:gridCol w="10568940"/>
              </a:tblGrid>
              <a:tr h="840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Yatırımlarda</a:t>
                      </a:r>
                      <a:r>
                        <a:rPr dirty="0" sz="13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Devlet</a:t>
                      </a:r>
                      <a:r>
                        <a:rPr dirty="0" sz="1300" spc="1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yardımları</a:t>
                      </a:r>
                      <a:r>
                        <a:rPr dirty="0" sz="1300" spc="1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hakkında</a:t>
                      </a:r>
                      <a:r>
                        <a:rPr dirty="0" sz="13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kararlar</a:t>
                      </a:r>
                      <a:r>
                        <a:rPr dirty="0" sz="13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çerçevesinde</a:t>
                      </a:r>
                      <a:r>
                        <a:rPr dirty="0" sz="13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düzenlenen</a:t>
                      </a:r>
                      <a:r>
                        <a:rPr dirty="0" sz="13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</a:t>
                      </a:r>
                      <a:r>
                        <a:rPr dirty="0" sz="1300" spc="1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belgeleri</a:t>
                      </a:r>
                      <a:r>
                        <a:rPr dirty="0" sz="13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3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gerçekleştirilecek</a:t>
                      </a:r>
                      <a:r>
                        <a:rPr dirty="0" sz="1300" spc="1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yatırımlarla</a:t>
                      </a:r>
                      <a:r>
                        <a:rPr dirty="0" sz="13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561205" algn="l"/>
                          <a:tab pos="5331460" algn="l"/>
                          <a:tab pos="5977890" algn="l"/>
                          <a:tab pos="6526530" algn="l"/>
                          <a:tab pos="7522845" algn="l"/>
                          <a:tab pos="7838440" algn="l"/>
                          <a:tab pos="8332470" algn="l"/>
                          <a:tab pos="9169400" algn="l"/>
                        </a:tabLst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istihdam</a:t>
                      </a:r>
                      <a:r>
                        <a:rPr dirty="0" sz="1300" spc="1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eden</a:t>
                      </a:r>
                      <a:r>
                        <a:rPr dirty="0" sz="13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işverenleri,</a:t>
                      </a:r>
                      <a:r>
                        <a:rPr dirty="0" sz="13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söz</a:t>
                      </a:r>
                      <a:r>
                        <a:rPr dirty="0" sz="1300" spc="1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konusu</a:t>
                      </a:r>
                      <a:r>
                        <a:rPr dirty="0" sz="13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kararlarda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belirtilen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sürede,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esas</a:t>
                      </a:r>
                      <a:r>
                        <a:rPr dirty="0" sz="1300" spc="2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sınırı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hesaplanan</a:t>
                      </a:r>
                      <a:r>
                        <a:rPr dirty="0" sz="1300" spc="1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7785" marR="50165">
                        <a:lnSpc>
                          <a:spcPct val="106900"/>
                        </a:lnSpc>
                        <a:spcBef>
                          <a:spcPts val="1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primlerinin;</a:t>
                      </a:r>
                      <a:r>
                        <a:rPr dirty="0" sz="1300" spc="4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4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hisselerinin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Cumhurbaşkanınca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belirlenen</a:t>
                      </a:r>
                      <a:r>
                        <a:rPr dirty="0" sz="130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illerde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hisseleri</a:t>
                      </a:r>
                      <a:r>
                        <a:rPr dirty="0" sz="13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birlikte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hisselerinin</a:t>
                      </a:r>
                      <a:r>
                        <a:rPr dirty="0" sz="13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Sanayi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Teknoloji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bütçesinden</a:t>
                      </a:r>
                      <a:r>
                        <a:rPr dirty="0" sz="1300" spc="-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92730" y="2687320"/>
          <a:ext cx="12162790" cy="2750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3255"/>
              </a:tblGrid>
              <a:tr h="283845">
                <a:tc>
                  <a:txBody>
                    <a:bodyPr/>
                    <a:lstStyle/>
                    <a:p>
                      <a:pPr marL="68580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200" spc="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 ŞARTLARI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1338580">
                <a:tc>
                  <a:txBody>
                    <a:bodyPr/>
                    <a:lstStyle/>
                    <a:p>
                      <a:pPr marL="379730" indent="-267970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alınmış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tamamlama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vizesinin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yapılmış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(gemi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yatırımları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hariç),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7973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7973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7973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idari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 olması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ödenmesi),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79730" indent="-26797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çalıştırılmaması, sahte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bildiriminde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bulunulmaması,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7973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7973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6183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22/A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uyarınca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vadesi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geçmiş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vergi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36195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58419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880110">
                <a:tc>
                  <a:txBody>
                    <a:bodyPr/>
                    <a:lstStyle/>
                    <a:p>
                      <a:pPr marL="362585" indent="-26797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Wingdings"/>
                        <a:buChar char=""/>
                        <a:tabLst>
                          <a:tab pos="362585" algn="l"/>
                        </a:tabLst>
                      </a:pP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İşyerinin</a:t>
                      </a:r>
                      <a:r>
                        <a:rPr dirty="0" baseline="2136" sz="1950" spc="-2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ncı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bölgede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</a:t>
                      </a:r>
                      <a:r>
                        <a:rPr dirty="0" baseline="2136" sz="1950" spc="-2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halinde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asgari ücret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baseline="2136" sz="1950" spc="-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</a:t>
                      </a:r>
                      <a:r>
                        <a:rPr dirty="0" baseline="2136" sz="1950" spc="-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tutarının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karşılanır.</a:t>
                      </a:r>
                      <a:endParaRPr baseline="2136" sz="1950">
                        <a:latin typeface="Garamond"/>
                        <a:cs typeface="Garamond"/>
                      </a:endParaRPr>
                    </a:p>
                    <a:p>
                      <a:pPr marL="36258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2585" algn="l"/>
                        </a:tabLst>
                      </a:pP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baseline="2136" sz="195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baseline="2136" sz="195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30’uncu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baseline="2136" sz="195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baseline="2136" sz="1950" spc="-6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baseline="2136" sz="19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baseline="2136" sz="1950" spc="-6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baseline="2136" sz="1950" spc="-4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yararlanamaz.</a:t>
                      </a:r>
                      <a:endParaRPr baseline="2136" sz="1950">
                        <a:latin typeface="Garamond"/>
                        <a:cs typeface="Garamond"/>
                      </a:endParaRPr>
                    </a:p>
                    <a:p>
                      <a:pPr marL="36258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2585" algn="l"/>
                        </a:tabLst>
                      </a:pP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baseline="2136" sz="195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baseline="2136" sz="1950" spc="-2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baseline="2136" sz="195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baseline="2136" sz="195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baseline="2136" sz="195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baseline="2136" sz="1950" spc="-3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baseline="2136" sz="195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baseline="2136" sz="19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baseline="2136" sz="1950" spc="-67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baseline="2136" sz="195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baseline="2136" sz="1950" spc="-52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baseline="2136" sz="19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baseline="2136" sz="1950">
                        <a:latin typeface="Garamond"/>
                        <a:cs typeface="Garamond"/>
                      </a:endParaRPr>
                    </a:p>
                    <a:p>
                      <a:pPr marL="362585" indent="-267970"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Wingdings"/>
                        <a:buChar char=""/>
                        <a:tabLst>
                          <a:tab pos="362585" algn="l"/>
                        </a:tabLst>
                      </a:pP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e-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Yoktur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aktivasyonu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başvuruda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bulunulması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gerekmektedir.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651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904621"/>
          <a:ext cx="12165330" cy="5354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0840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829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2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200" spc="-3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2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2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 gridSpan="6"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  <a:spcBef>
                          <a:spcPts val="65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1,2,3,4</a:t>
                      </a: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ve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dirty="0" sz="1200" spc="-2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BÖLGELER</a:t>
                      </a:r>
                      <a:r>
                        <a:rPr dirty="0" sz="1200" spc="-3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5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%16,75xA.Ü)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2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+%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ts val="1435"/>
                        </a:lnSpc>
                        <a:spcBef>
                          <a:spcPts val="9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16,75xA.Ü))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12.157,58</a:t>
                      </a:r>
                      <a:r>
                        <a:rPr dirty="0" sz="14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61.470,55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2034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1,2,3,4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ve</a:t>
                      </a:r>
                      <a:r>
                        <a:rPr dirty="0" sz="1200" spc="-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BÖLGELER</a:t>
                      </a:r>
                      <a:r>
                        <a:rPr dirty="0" sz="1200" spc="-2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5803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%15,75xA.Ü)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0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2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200" spc="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3810">
                        <a:lnSpc>
                          <a:spcPts val="1435"/>
                        </a:lnSpc>
                        <a:spcBef>
                          <a:spcPts val="9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%15,75xA.Ü))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4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13.847,94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59.780,19</a:t>
                      </a:r>
                      <a:r>
                        <a:rPr dirty="0" sz="14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62255">
                <a:tc gridSpan="6">
                  <a:txBody>
                    <a:bodyPr/>
                    <a:lstStyle/>
                    <a:p>
                      <a:pPr marL="46964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BÖLGE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4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200" spc="-2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%30,75)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07010" indent="196215">
                        <a:lnSpc>
                          <a:spcPct val="107500"/>
                        </a:lnSpc>
                        <a:spcBef>
                          <a:spcPts val="62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%30,75xAÜ)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0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(%37,5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(4xPEK</a:t>
                      </a:r>
                      <a:r>
                        <a:rPr dirty="0" sz="1200" spc="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ts val="1430"/>
                        </a:lnSpc>
                        <a:spcBef>
                          <a:spcPts val="9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%30,75xAÜ))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9.036,91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780,17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15.798,35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57.829,78</a:t>
                      </a:r>
                      <a:r>
                        <a:rPr dirty="0" sz="14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70510">
                <a:tc gridSpan="6">
                  <a:txBody>
                    <a:bodyPr/>
                    <a:lstStyle/>
                    <a:p>
                      <a:pPr marL="497332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BÖLGE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4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03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C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%29,75)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C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C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927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15900" marR="207010" indent="196215">
                        <a:lnSpc>
                          <a:spcPct val="107500"/>
                        </a:lnSpc>
                        <a:spcBef>
                          <a:spcPts val="62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%29,75xAÜ)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0"/>
                        </a:lnSpc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(%37,5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(5xPEK</a:t>
                      </a:r>
                      <a:r>
                        <a:rPr dirty="0" sz="1200" spc="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ts val="1430"/>
                        </a:lnSpc>
                        <a:spcBef>
                          <a:spcPts val="10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%29,75xAÜ))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9.036,91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780,17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17.488,71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56.139,42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966469" marR="8255">
              <a:lnSpc>
                <a:spcPts val="3190"/>
              </a:lnSpc>
              <a:spcBef>
                <a:spcPts val="95"/>
              </a:spcBef>
            </a:pPr>
            <a:r>
              <a:rPr dirty="0" spc="-20"/>
              <a:t>Yatırımlarda</a:t>
            </a:r>
            <a:r>
              <a:rPr dirty="0" spc="-125"/>
              <a:t> </a:t>
            </a:r>
            <a:r>
              <a:rPr dirty="0"/>
              <a:t>Devlet</a:t>
            </a:r>
            <a:r>
              <a:rPr dirty="0" spc="-90"/>
              <a:t> </a:t>
            </a:r>
            <a:r>
              <a:rPr dirty="0" spc="-25"/>
              <a:t>Yardımları</a:t>
            </a:r>
            <a:r>
              <a:rPr dirty="0" spc="-105"/>
              <a:t> </a:t>
            </a:r>
            <a:r>
              <a:rPr dirty="0"/>
              <a:t>Hakkında</a:t>
            </a:r>
            <a:r>
              <a:rPr dirty="0" spc="-100"/>
              <a:t> </a:t>
            </a:r>
            <a:r>
              <a:rPr dirty="0" spc="-10"/>
              <a:t>Kararlar</a:t>
            </a:r>
          </a:p>
          <a:p>
            <a:pPr algn="r" marL="966469" marR="5080">
              <a:lnSpc>
                <a:spcPts val="3190"/>
              </a:lnSpc>
            </a:pPr>
            <a:r>
              <a:rPr dirty="0"/>
              <a:t>Uyarınca</a:t>
            </a:r>
            <a:r>
              <a:rPr dirty="0" spc="-110"/>
              <a:t> </a:t>
            </a:r>
            <a:r>
              <a:rPr dirty="0" spc="-10"/>
              <a:t>Uygulanan</a:t>
            </a:r>
            <a:r>
              <a:rPr dirty="0" spc="-105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93825"/>
          <a:ext cx="12150725" cy="423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5510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geçici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109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uncu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01.01.2025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31.12.2025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2025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Ocak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ila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Aralık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ayları/dönemlerinde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şartları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sağlayan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işyerlerinden bildirilen sigortalılara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toplam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gün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sayısı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33,33 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lirasının</a:t>
                      </a:r>
                      <a:r>
                        <a:rPr dirty="0" sz="1300" spc="3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çarpımı</a:t>
                      </a:r>
                      <a:r>
                        <a:rPr dirty="0" sz="1300" spc="3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sonucu</a:t>
                      </a:r>
                      <a:r>
                        <a:rPr dirty="0" sz="1300" spc="3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bulunacak</a:t>
                      </a:r>
                      <a:r>
                        <a:rPr dirty="0" sz="1300" spc="3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tutar,</a:t>
                      </a:r>
                      <a:r>
                        <a:rPr dirty="0" sz="1300" spc="3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işverenlerin</a:t>
                      </a:r>
                      <a:r>
                        <a:rPr dirty="0" sz="1300" spc="3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</a:t>
                      </a:r>
                      <a:r>
                        <a:rPr dirty="0" sz="1300" spc="3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ödeyecekleri</a:t>
                      </a:r>
                      <a:r>
                        <a:rPr dirty="0" sz="1300" spc="3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3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primlerinden</a:t>
                      </a:r>
                      <a:r>
                        <a:rPr dirty="0" sz="1300" spc="3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mahsup</a:t>
                      </a:r>
                      <a:r>
                        <a:rPr dirty="0" sz="1300" spc="3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edilir</a:t>
                      </a:r>
                      <a:r>
                        <a:rPr dirty="0" sz="1300" spc="3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3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300" spc="3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r>
                        <a:rPr dirty="0" sz="1300" spc="3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300" spc="3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Fonundan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5904">
                <a:tc gridSpan="5"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AÇIKLAMALAR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177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26055">
                <a:tc gridSpan="5">
                  <a:txBody>
                    <a:bodyPr/>
                    <a:lstStyle/>
                    <a:p>
                      <a:pPr algn="just" marL="353695" marR="92075" indent="-267335">
                        <a:lnSpc>
                          <a:spcPct val="100000"/>
                        </a:lnSpc>
                        <a:spcBef>
                          <a:spcPts val="284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Destekten,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2024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yılının</a:t>
                      </a:r>
                      <a:r>
                        <a:rPr dirty="0" sz="1300" spc="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aynı</a:t>
                      </a:r>
                      <a:r>
                        <a:rPr dirty="0" sz="1300" spc="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ayında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günlük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kazancı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1.000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TL,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toplu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sözleşmesi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uygulanan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2.000</a:t>
                      </a:r>
                      <a:r>
                        <a:rPr dirty="0" sz="1300" spc="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linyit</a:t>
                      </a:r>
                      <a:r>
                        <a:rPr dirty="0" sz="1300" spc="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taşkömürü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2.667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r>
                        <a:rPr dirty="0" sz="1300" spc="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altında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ücretle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 için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yararlanılabilecektir.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just" marL="353695" indent="-26733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369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2025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yılında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yeni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açılacak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olmaksızın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destekten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yararlanacaktır.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just" marL="353695" marR="92075" indent="-26733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Destekten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yararlanacak</a:t>
                      </a:r>
                      <a:r>
                        <a:rPr dirty="0" sz="1300" spc="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işyerlerinin;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8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belgelerini</a:t>
                      </a:r>
                      <a:r>
                        <a:rPr dirty="0" sz="1300" spc="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beyannamelerini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vermesi,</a:t>
                      </a:r>
                      <a:r>
                        <a:rPr dirty="0" sz="1300" spc="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primlerini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ödemesi,</a:t>
                      </a:r>
                      <a:r>
                        <a:rPr dirty="0" sz="1300" spc="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borcunun</a:t>
                      </a:r>
                      <a:r>
                        <a:rPr dirty="0" sz="1300" spc="3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300" spc="3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varsa</a:t>
                      </a:r>
                      <a:r>
                        <a:rPr dirty="0" sz="1400" spc="3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400" spc="38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3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400" spc="3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400" spc="3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3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400" spc="3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ödenmesi),</a:t>
                      </a:r>
                      <a:r>
                        <a:rPr dirty="0" sz="1400" spc="3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300" spc="3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300" spc="3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3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çalıştırmaması</a:t>
                      </a:r>
                      <a:r>
                        <a:rPr dirty="0" sz="1300" spc="3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3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sahte</a:t>
                      </a:r>
                      <a:r>
                        <a:rPr dirty="0" sz="1300" spc="3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3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bildiriminde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300" spc="-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gerekmektedir.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2024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yılının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az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 yapılan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ayındaki/dönemindeki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sayısının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altında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 bildirimi</a:t>
                      </a:r>
                      <a:r>
                        <a:rPr dirty="0" sz="13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verilmeyecektir.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uncu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ikinci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uygulanmayacaktır.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çalıştırılması</a:t>
                      </a:r>
                      <a:r>
                        <a:rPr dirty="0" sz="1300" spc="2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sahte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 bildiriminin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tespiti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halinde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faydalanılan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asgari ücret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desteği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geri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alınacaktır.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Tespit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tarihinden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sonra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verilmeyecektir.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just" marL="353695" marR="92075" indent="-26733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denetim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incelemelerde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mahkeme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kararı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neticesinde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kamu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kuruluşlardan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alınan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bilgi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belgelerden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2025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içinde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ücretin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onda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birini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(2.600,55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TL'yi)</a:t>
                      </a:r>
                      <a:r>
                        <a:rPr dirty="0" sz="1300" spc="1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geçmeyecek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tutarda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eksik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1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bildirimi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yapıldığının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tespiti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durumunda;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Kurumca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işverene</a:t>
                      </a:r>
                      <a:r>
                        <a:rPr dirty="0" sz="1300" spc="1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ihtar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yapılacak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</a:t>
                      </a:r>
                      <a:r>
                        <a:rPr dirty="0" sz="1300" spc="1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beş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günlük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içinde</a:t>
                      </a:r>
                      <a:r>
                        <a:rPr dirty="0" sz="1300" spc="1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söz</a:t>
                      </a:r>
                      <a:r>
                        <a:rPr dirty="0" sz="1300" spc="1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konusu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	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eksikliği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gideren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işyerleri,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</a:t>
                      </a:r>
                      <a:r>
                        <a:rPr dirty="0" sz="13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desteğinden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yararlanmaya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devam</a:t>
                      </a:r>
                      <a:r>
                        <a:rPr dirty="0" sz="13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edecektir.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36194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6057" y="5374513"/>
          <a:ext cx="12165330" cy="873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75"/>
                <a:gridCol w="6179820"/>
              </a:tblGrid>
              <a:tr h="247650">
                <a:tc gridSpan="2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8765"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dirty="0" sz="1400" spc="-10" b="1">
                          <a:latin typeface="Garamond"/>
                          <a:cs typeface="Garamond"/>
                        </a:rPr>
                        <a:t>GÜNLÜK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635"/>
                        </a:lnSpc>
                      </a:pPr>
                      <a:r>
                        <a:rPr dirty="0" sz="1400" spc="-10" b="1">
                          <a:latin typeface="Garamond"/>
                          <a:cs typeface="Garamond"/>
                        </a:rPr>
                        <a:t>AYLIK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33,33</a:t>
                      </a:r>
                      <a:r>
                        <a:rPr dirty="0" sz="16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7222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1.000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454" rIns="0" bIns="0" rtlCol="0" vert="horz">
            <a:spAutoFit/>
          </a:bodyPr>
          <a:lstStyle/>
          <a:p>
            <a:pPr marL="3975100">
              <a:lnSpc>
                <a:spcPct val="100000"/>
              </a:lnSpc>
              <a:spcBef>
                <a:spcPts val="95"/>
              </a:spcBef>
            </a:pPr>
            <a:r>
              <a:rPr dirty="0"/>
              <a:t>2025</a:t>
            </a:r>
            <a:r>
              <a:rPr dirty="0" spc="-35"/>
              <a:t> </a:t>
            </a:r>
            <a:r>
              <a:rPr dirty="0"/>
              <a:t>Yılı</a:t>
            </a:r>
            <a:r>
              <a:rPr dirty="0" spc="-60"/>
              <a:t> </a:t>
            </a:r>
            <a:r>
              <a:rPr dirty="0"/>
              <a:t>Asgari</a:t>
            </a:r>
            <a:r>
              <a:rPr dirty="0" spc="-50"/>
              <a:t> </a:t>
            </a:r>
            <a:r>
              <a:rPr dirty="0"/>
              <a:t>Ücret</a:t>
            </a:r>
            <a:r>
              <a:rPr dirty="0" spc="-30"/>
              <a:t> </a:t>
            </a:r>
            <a:r>
              <a:rPr dirty="0" spc="-10"/>
              <a:t>Desteği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681480" marR="9525">
              <a:lnSpc>
                <a:spcPts val="3190"/>
              </a:lnSpc>
              <a:spcBef>
                <a:spcPts val="95"/>
              </a:spcBef>
            </a:pPr>
            <a:r>
              <a:rPr dirty="0"/>
              <a:t>İşsizlik</a:t>
            </a:r>
            <a:r>
              <a:rPr dirty="0" spc="-120"/>
              <a:t> </a:t>
            </a:r>
            <a:r>
              <a:rPr dirty="0"/>
              <a:t>Ödeneği</a:t>
            </a:r>
            <a:r>
              <a:rPr dirty="0" spc="-95"/>
              <a:t> </a:t>
            </a:r>
            <a:r>
              <a:rPr dirty="0"/>
              <a:t>Alanların</a:t>
            </a:r>
            <a:r>
              <a:rPr dirty="0" spc="-130"/>
              <a:t> </a:t>
            </a:r>
            <a:r>
              <a:rPr dirty="0"/>
              <a:t>İstihdamı</a:t>
            </a:r>
            <a:r>
              <a:rPr dirty="0" spc="-114"/>
              <a:t> </a:t>
            </a:r>
            <a:r>
              <a:rPr dirty="0" spc="-10"/>
              <a:t>Halinde</a:t>
            </a:r>
          </a:p>
          <a:p>
            <a:pPr algn="r" marL="1681480" marR="5080">
              <a:lnSpc>
                <a:spcPts val="3190"/>
              </a:lnSpc>
            </a:pPr>
            <a:r>
              <a:rPr dirty="0" spc="-10"/>
              <a:t>Uygulanan</a:t>
            </a:r>
            <a:r>
              <a:rPr dirty="0" spc="-80"/>
              <a:t> </a:t>
            </a:r>
            <a:r>
              <a:rPr dirty="0"/>
              <a:t>Prim</a:t>
            </a:r>
            <a:r>
              <a:rPr dirty="0" spc="-70"/>
              <a:t> </a:t>
            </a:r>
            <a:r>
              <a:rPr dirty="0" spc="-10"/>
              <a:t>Teşviki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881125"/>
          <a:ext cx="12150725" cy="1243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4447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50.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fıkrası,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2009/149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01.10.2009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15921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2928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300" spc="2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ödeneği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almakta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olan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2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300" spc="2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2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alınması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durumunda,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işsizlik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ödeneğine</a:t>
                      </a:r>
                      <a:r>
                        <a:rPr dirty="0" sz="130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kazandığı süre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boyunca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 üzerinden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kısa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vadeli sigorta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primlerinin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%1’i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uzun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vadeli sigorta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ts val="1555"/>
                        </a:lnSpc>
                        <a:spcBef>
                          <a:spcPts val="12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sağlık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priminin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Fonundan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96057" y="5030596"/>
          <a:ext cx="12165330" cy="1167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8019"/>
                <a:gridCol w="2186940"/>
                <a:gridCol w="1880869"/>
                <a:gridCol w="2040889"/>
                <a:gridCol w="2259329"/>
              </a:tblGrid>
              <a:tr h="247650">
                <a:tc gridSpan="6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1935">
                <a:tc gridSpan="3">
                  <a:txBody>
                    <a:bodyPr/>
                    <a:lstStyle/>
                    <a:p>
                      <a:pPr algn="ctr" marL="1905">
                        <a:lnSpc>
                          <a:spcPts val="1630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3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ts val="1630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7195"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(%33,5)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(%4,25)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(%33,5xAÜ)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52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(%37,75 -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%33,5xAÜ)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396240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6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86409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8.711,84</a:t>
                      </a:r>
                      <a:r>
                        <a:rPr dirty="0" sz="16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1.105,23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6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8.711,84</a:t>
                      </a:r>
                      <a:r>
                        <a:rPr dirty="0" sz="16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93090">
                        <a:lnSpc>
                          <a:spcPts val="1900"/>
                        </a:lnSpc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64.916,29</a:t>
                      </a:r>
                      <a:r>
                        <a:rPr dirty="0" sz="1600" spc="-6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object 5" descr=""/>
          <p:cNvSpPr/>
          <p:nvPr/>
        </p:nvSpPr>
        <p:spPr>
          <a:xfrm>
            <a:off x="6160008" y="2481072"/>
            <a:ext cx="5994400" cy="1477010"/>
          </a:xfrm>
          <a:custGeom>
            <a:avLst/>
            <a:gdLst/>
            <a:ahLst/>
            <a:cxnLst/>
            <a:rect l="l" t="t" r="r" b="b"/>
            <a:pathLst>
              <a:path w="5994400" h="1477010">
                <a:moveTo>
                  <a:pt x="5993892" y="0"/>
                </a:moveTo>
                <a:lnTo>
                  <a:pt x="0" y="0"/>
                </a:lnTo>
                <a:lnTo>
                  <a:pt x="0" y="1476755"/>
                </a:lnTo>
                <a:lnTo>
                  <a:pt x="5993892" y="1476755"/>
                </a:lnTo>
                <a:lnTo>
                  <a:pt x="599389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100606" y="2251582"/>
          <a:ext cx="1215453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6625"/>
                <a:gridCol w="6045200"/>
              </a:tblGrid>
              <a:tr h="247650">
                <a:tc gridSpan="2">
                  <a:txBody>
                    <a:bodyPr/>
                    <a:lstStyle/>
                    <a:p>
                      <a:pPr marL="58419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2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94155">
                <a:tc>
                  <a:txBody>
                    <a:bodyPr/>
                    <a:lstStyle/>
                    <a:p>
                      <a:pPr marL="1149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İşyeri</a:t>
                      </a:r>
                      <a:r>
                        <a:rPr dirty="0" sz="1300" spc="-5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Yönünden;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8290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8290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2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2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300" spc="2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300" spc="2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2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82905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8290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8290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8290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8290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Sigortalının,</a:t>
                      </a:r>
                      <a:r>
                        <a:rPr dirty="0" sz="1300" spc="3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3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alındığı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tarihten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önceki</a:t>
                      </a:r>
                      <a:r>
                        <a:rPr dirty="0" sz="1300" spc="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</a:t>
                      </a:r>
                      <a:r>
                        <a:rPr dirty="0" sz="1300" spc="4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dönemde</a:t>
                      </a:r>
                      <a:r>
                        <a:rPr dirty="0" sz="1300" spc="3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bildirilen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82905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sayısının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ortalamasına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ilave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olarak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alınması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çalıştırılması.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2032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Yönünden;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9687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9687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01.10.2009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sonraki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tarihte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alınmış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olmalı,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96875" indent="-26797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9687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giriş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tarihi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itibariyle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işsizlik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ödeneği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almaya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kazanmış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olmalı,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9687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9687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300" spc="38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ödeneği</a:t>
                      </a:r>
                      <a:r>
                        <a:rPr dirty="0" sz="1300" spc="3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almaya</a:t>
                      </a:r>
                      <a:r>
                        <a:rPr dirty="0" sz="1300" spc="38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</a:t>
                      </a:r>
                      <a:r>
                        <a:rPr dirty="0" sz="1300" spc="3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kazanmadan</a:t>
                      </a:r>
                      <a:r>
                        <a:rPr dirty="0" sz="1300" spc="3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</a:t>
                      </a:r>
                      <a:r>
                        <a:rPr dirty="0" sz="1300" spc="3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</a:t>
                      </a:r>
                      <a:r>
                        <a:rPr dirty="0" sz="1300" spc="3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çalıştığı</a:t>
                      </a:r>
                      <a:r>
                        <a:rPr dirty="0" sz="1300" spc="3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işyeri</a:t>
                      </a:r>
                      <a:r>
                        <a:rPr dirty="0" sz="1300" spc="38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haricindeki</a:t>
                      </a:r>
                      <a:r>
                        <a:rPr dirty="0" sz="1300" spc="38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96875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işyerinde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başlamış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olmalı,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96875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9687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Fiilen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çalışması.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62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02565">
                <a:tc gridSpan="2">
                  <a:txBody>
                    <a:bodyPr/>
                    <a:lstStyle/>
                    <a:p>
                      <a:pPr marL="44450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06755">
                <a:tc gridSpan="2"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puanlık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birlikte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uygulanmaz.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ts val="155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30.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kapsamına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yararlanamaz.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ts val="167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</a:t>
                      </a:r>
                      <a:r>
                        <a:rPr dirty="0" sz="13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işin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3.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3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uluslararası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anlaşmalara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istinaden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alım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yapım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işlerinden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olmaması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gerekir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3655"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003300" marR="8255">
              <a:lnSpc>
                <a:spcPts val="3190"/>
              </a:lnSpc>
              <a:spcBef>
                <a:spcPts val="95"/>
              </a:spcBef>
            </a:pPr>
            <a:r>
              <a:rPr dirty="0"/>
              <a:t>Çok</a:t>
            </a:r>
            <a:r>
              <a:rPr dirty="0" spc="-75"/>
              <a:t> </a:t>
            </a:r>
            <a:r>
              <a:rPr dirty="0" spc="-35"/>
              <a:t>Tehlikeli</a:t>
            </a:r>
            <a:r>
              <a:rPr dirty="0" spc="-85"/>
              <a:t> </a:t>
            </a:r>
            <a:r>
              <a:rPr dirty="0"/>
              <a:t>Sınıfta</a:t>
            </a:r>
            <a:r>
              <a:rPr dirty="0" spc="-95"/>
              <a:t> </a:t>
            </a:r>
            <a:r>
              <a:rPr dirty="0" spc="-60"/>
              <a:t>Yer</a:t>
            </a:r>
            <a:r>
              <a:rPr dirty="0" spc="-85"/>
              <a:t> </a:t>
            </a:r>
            <a:r>
              <a:rPr dirty="0"/>
              <a:t>Alan</a:t>
            </a:r>
            <a:r>
              <a:rPr dirty="0" spc="-90"/>
              <a:t> </a:t>
            </a:r>
            <a:r>
              <a:rPr dirty="0"/>
              <a:t>İşyerlerinde</a:t>
            </a:r>
            <a:r>
              <a:rPr dirty="0" spc="-65"/>
              <a:t> </a:t>
            </a:r>
            <a:r>
              <a:rPr dirty="0" spc="-10"/>
              <a:t>İşsizlik</a:t>
            </a:r>
          </a:p>
          <a:p>
            <a:pPr algn="r" marL="1003300" marR="5080">
              <a:lnSpc>
                <a:spcPts val="3190"/>
              </a:lnSpc>
            </a:pPr>
            <a:r>
              <a:rPr dirty="0"/>
              <a:t>Sigortası</a:t>
            </a:r>
            <a:r>
              <a:rPr dirty="0" spc="-20"/>
              <a:t> </a:t>
            </a:r>
            <a:r>
              <a:rPr dirty="0"/>
              <a:t>Primi </a:t>
            </a:r>
            <a:r>
              <a:rPr dirty="0" spc="-10"/>
              <a:t>Teşviki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879855"/>
          <a:ext cx="12159615" cy="1288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6395">
                <a:tc rowSpan="2">
                  <a:txBody>
                    <a:bodyPr/>
                    <a:lstStyle/>
                    <a:p>
                      <a:pPr marL="57150" marR="549275">
                        <a:lnSpc>
                          <a:spcPct val="107100"/>
                        </a:lnSpc>
                        <a:spcBef>
                          <a:spcPts val="600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 </a:t>
                      </a:r>
                      <a:r>
                        <a:rPr dirty="0" sz="14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 marL="66675" marR="58419">
                        <a:lnSpc>
                          <a:spcPct val="107000"/>
                        </a:lnSpc>
                        <a:spcBef>
                          <a:spcPts val="209"/>
                        </a:spcBef>
                      </a:pP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4447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150" spc="1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4.</a:t>
                      </a:r>
                      <a:r>
                        <a:rPr dirty="0" sz="1150" spc="1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Alan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Ondan</a:t>
                      </a:r>
                      <a:r>
                        <a:rPr dirty="0" sz="1150" spc="1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Fazla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Çalışanı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Bulunan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İşyerlerinde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İşveren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Payı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Teşvikinden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Yararlanılmasına</a:t>
                      </a:r>
                      <a:r>
                        <a:rPr dirty="0" sz="115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İlişkin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Usul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Esaslar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Hakkında</a:t>
                      </a:r>
                      <a:r>
                        <a:rPr dirty="0" sz="115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Tebliğ,</a:t>
                      </a:r>
                      <a:r>
                        <a:rPr dirty="0" sz="115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2023/18</a:t>
                      </a:r>
                      <a:r>
                        <a:rPr dirty="0" sz="115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15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150">
                        <a:latin typeface="Garamond"/>
                        <a:cs typeface="Garamond"/>
                      </a:endParaRPr>
                    </a:p>
                  </a:txBody>
                  <a:tcPr marL="0" marR="0" marB="0" marT="266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29337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01.01.2019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 marL="59055" marR="59055">
                        <a:lnSpc>
                          <a:spcPct val="107100"/>
                        </a:lnSpc>
                        <a:spcBef>
                          <a:spcPts val="70"/>
                        </a:spcBef>
                      </a:pP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6331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Sağlığı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Güvenliği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200" spc="2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200" spc="2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alıp</a:t>
                      </a:r>
                      <a:r>
                        <a:rPr dirty="0" sz="12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ondan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fazla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çalışanı</a:t>
                      </a:r>
                      <a:r>
                        <a:rPr dirty="0" sz="1200" spc="2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bulunan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üç</a:t>
                      </a:r>
                      <a:r>
                        <a:rPr dirty="0" sz="1200" spc="2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</a:t>
                      </a:r>
                      <a:r>
                        <a:rPr dirty="0" sz="12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içinde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ölümlü</a:t>
                      </a:r>
                      <a:r>
                        <a:rPr dirty="0" sz="12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200" spc="2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sürekli</a:t>
                      </a:r>
                      <a:r>
                        <a:rPr dirty="0" sz="1200" spc="2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göremezlikle</a:t>
                      </a:r>
                      <a:r>
                        <a:rPr dirty="0" sz="12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sonuçlanan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</a:t>
                      </a:r>
                      <a:r>
                        <a:rPr dirty="0" sz="12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kazası</a:t>
                      </a:r>
                      <a:r>
                        <a:rPr dirty="0" sz="12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meydana</a:t>
                      </a:r>
                      <a:r>
                        <a:rPr dirty="0" sz="12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gelmeyen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işyerlerinde,</a:t>
                      </a:r>
                      <a:r>
                        <a:rPr dirty="0" sz="1200" spc="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işsizlik</a:t>
                      </a:r>
                      <a:r>
                        <a:rPr dirty="0" sz="12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2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</a:t>
                      </a:r>
                      <a:r>
                        <a:rPr dirty="0" sz="12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teşviki,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</a:t>
                      </a:r>
                      <a:r>
                        <a:rPr dirty="0" sz="12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sonraki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takvim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yılından</a:t>
                      </a:r>
                      <a:r>
                        <a:rPr dirty="0" sz="12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geçerli</a:t>
                      </a:r>
                      <a:r>
                        <a:rPr dirty="0" sz="120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olmak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üzere</a:t>
                      </a:r>
                      <a:r>
                        <a:rPr dirty="0" sz="120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20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üç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süreyle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%1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olarak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uygulanır.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88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00606" y="2281427"/>
            <a:ext cx="12070715" cy="273685"/>
            <a:chOff x="100606" y="2281427"/>
            <a:chExt cx="12070715" cy="273685"/>
          </a:xfrm>
        </p:grpSpPr>
        <p:sp>
          <p:nvSpPr>
            <p:cNvPr id="5" name="object 5" descr=""/>
            <p:cNvSpPr/>
            <p:nvPr/>
          </p:nvSpPr>
          <p:spPr>
            <a:xfrm>
              <a:off x="100606" y="2281427"/>
              <a:ext cx="12070715" cy="273685"/>
            </a:xfrm>
            <a:custGeom>
              <a:avLst/>
              <a:gdLst/>
              <a:ahLst/>
              <a:cxnLst/>
              <a:rect l="l" t="t" r="r" b="b"/>
              <a:pathLst>
                <a:path w="12070715" h="273685">
                  <a:moveTo>
                    <a:pt x="6349" y="0"/>
                  </a:moveTo>
                  <a:lnTo>
                    <a:pt x="6349" y="273558"/>
                  </a:lnTo>
                </a:path>
                <a:path w="12070715" h="273685">
                  <a:moveTo>
                    <a:pt x="12064088" y="0"/>
                  </a:moveTo>
                  <a:lnTo>
                    <a:pt x="12064088" y="273558"/>
                  </a:lnTo>
                </a:path>
                <a:path w="12070715" h="273685">
                  <a:moveTo>
                    <a:pt x="0" y="6350"/>
                  </a:moveTo>
                  <a:lnTo>
                    <a:pt x="1207043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0606" y="2519552"/>
              <a:ext cx="12070715" cy="0"/>
            </a:xfrm>
            <a:custGeom>
              <a:avLst/>
              <a:gdLst/>
              <a:ahLst/>
              <a:cxnLst/>
              <a:rect l="l" t="t" r="r" b="b"/>
              <a:pathLst>
                <a:path w="12070715" h="0">
                  <a:moveTo>
                    <a:pt x="0" y="0"/>
                  </a:moveTo>
                  <a:lnTo>
                    <a:pt x="12070438" y="0"/>
                  </a:lnTo>
                </a:path>
              </a:pathLst>
            </a:custGeom>
            <a:ln w="533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6956" y="2287752"/>
            <a:ext cx="12058015" cy="234950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395"/>
              </a:lnSpc>
            </a:pPr>
            <a:r>
              <a:rPr dirty="0" sz="1200" b="1">
                <a:solidFill>
                  <a:srgbClr val="C00000"/>
                </a:solidFill>
                <a:latin typeface="Garamond"/>
                <a:cs typeface="Garamond"/>
              </a:rPr>
              <a:t>TEŞVİKTEN</a:t>
            </a:r>
            <a:r>
              <a:rPr dirty="0" sz="1200" spc="-2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YARARLANMA</a:t>
            </a:r>
            <a:r>
              <a:rPr dirty="0" sz="1200" spc="-3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ŞARTLARI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2107" y="2522220"/>
            <a:ext cx="12058015" cy="1385570"/>
          </a:xfrm>
          <a:prstGeom prst="rect">
            <a:avLst/>
          </a:prstGeom>
          <a:solidFill>
            <a:srgbClr val="DEEBF7"/>
          </a:solidFill>
        </p:spPr>
        <p:txBody>
          <a:bodyPr wrap="square" lIns="0" tIns="31750" rIns="0" bIns="0" rtlCol="0" vert="horz">
            <a:spAutoFit/>
          </a:bodyPr>
          <a:lstStyle/>
          <a:p>
            <a:pPr marL="359410" indent="-267970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İşyerinin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6331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Kanun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kapsamında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çok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tehlikeli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sınıfta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yer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alması,</a:t>
            </a:r>
            <a:endParaRPr sz="14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İşverenin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Türkiye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genelinde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çok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tehlikeli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sınıfta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yer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alan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işyerlerinde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her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ay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toplamda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ondan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fazla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çalışanı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bulunması,</a:t>
            </a:r>
            <a:endParaRPr sz="14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Ölümlü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veya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sürekli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göremezlikle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sonuçlanan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kazası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meydana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gelmemesi,</a:t>
            </a:r>
            <a:endParaRPr sz="1400">
              <a:latin typeface="Garamond"/>
              <a:cs typeface="Garamond"/>
            </a:endParaRPr>
          </a:p>
          <a:p>
            <a:pPr algn="just" marL="358140" marR="81915" indent="-267335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İşyerinin,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İSG-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KATİP’e</a:t>
            </a:r>
            <a:r>
              <a:rPr dirty="0" sz="1400" spc="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kayıtlı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onaylanmış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devam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eden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</a:t>
            </a:r>
            <a:r>
              <a:rPr dirty="0" sz="1400" spc="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sağlığı</a:t>
            </a:r>
            <a:r>
              <a:rPr dirty="0" sz="1400" spc="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güvenliği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hizmetlerinin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verilmesine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ilişkin,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</a:t>
            </a:r>
            <a:r>
              <a:rPr dirty="0" sz="1400" spc="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güvenliği</a:t>
            </a:r>
            <a:r>
              <a:rPr dirty="0" sz="1400" spc="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uzmanı</a:t>
            </a:r>
            <a:r>
              <a:rPr dirty="0" sz="14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işyeri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hekimi</a:t>
            </a:r>
            <a:r>
              <a:rPr dirty="0" sz="1400" spc="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</a:t>
            </a:r>
            <a:r>
              <a:rPr dirty="0" sz="1400" spc="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da</a:t>
            </a:r>
            <a:r>
              <a:rPr dirty="0" sz="14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29.12.2012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	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tarihli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28512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Resmî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Gazete’de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yayımlanan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İş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Sağlığı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Güvenliği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Hizmetleri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Yönetmeliğine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göre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Bakanlıkça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yetkilendirilmiş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kurum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kuruluşlar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yapılmış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bir 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	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sözleşmesinin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bulunması.</a:t>
            </a:r>
            <a:endParaRPr sz="1400">
              <a:latin typeface="Garamond"/>
              <a:cs typeface="Garamond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80609" y="4006977"/>
            <a:ext cx="12104370" cy="287655"/>
            <a:chOff x="80609" y="4006977"/>
            <a:chExt cx="12104370" cy="287655"/>
          </a:xfrm>
        </p:grpSpPr>
        <p:sp>
          <p:nvSpPr>
            <p:cNvPr id="10" name="object 10" descr=""/>
            <p:cNvSpPr/>
            <p:nvPr/>
          </p:nvSpPr>
          <p:spPr>
            <a:xfrm>
              <a:off x="86959" y="4013327"/>
              <a:ext cx="12091670" cy="273685"/>
            </a:xfrm>
            <a:custGeom>
              <a:avLst/>
              <a:gdLst/>
              <a:ahLst/>
              <a:cxnLst/>
              <a:rect l="l" t="t" r="r" b="b"/>
              <a:pathLst>
                <a:path w="12091670" h="273685">
                  <a:moveTo>
                    <a:pt x="6350" y="0"/>
                  </a:moveTo>
                  <a:lnTo>
                    <a:pt x="6350" y="273558"/>
                  </a:lnTo>
                </a:path>
                <a:path w="12091670" h="273685">
                  <a:moveTo>
                    <a:pt x="12085228" y="0"/>
                  </a:moveTo>
                  <a:lnTo>
                    <a:pt x="12085228" y="273558"/>
                  </a:lnTo>
                </a:path>
                <a:path w="12091670" h="273685">
                  <a:moveTo>
                    <a:pt x="0" y="6350"/>
                  </a:moveTo>
                  <a:lnTo>
                    <a:pt x="1209157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4533" y="4248785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514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173076" y="4248785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092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93309" y="4019651"/>
            <a:ext cx="12078970" cy="201930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400"/>
              </a:lnSpc>
            </a:pPr>
            <a:r>
              <a:rPr dirty="0" sz="1200" spc="-10" b="1">
                <a:solidFill>
                  <a:srgbClr val="C00000"/>
                </a:solidFill>
                <a:latin typeface="Garamond"/>
                <a:cs typeface="Garamond"/>
              </a:rPr>
              <a:t>NOTLAR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02107" y="4221479"/>
            <a:ext cx="12065635" cy="307975"/>
          </a:xfrm>
          <a:custGeom>
            <a:avLst/>
            <a:gdLst/>
            <a:ahLst/>
            <a:cxnLst/>
            <a:rect l="l" t="t" r="r" b="b"/>
            <a:pathLst>
              <a:path w="12065635" h="307975">
                <a:moveTo>
                  <a:pt x="12065508" y="0"/>
                </a:moveTo>
                <a:lnTo>
                  <a:pt x="0" y="0"/>
                </a:lnTo>
                <a:lnTo>
                  <a:pt x="0" y="307848"/>
                </a:lnTo>
                <a:lnTo>
                  <a:pt x="12065508" y="307848"/>
                </a:lnTo>
                <a:lnTo>
                  <a:pt x="12065508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 descr=""/>
          <p:cNvGraphicFramePr>
            <a:graphicFrameLocks noGrp="1"/>
          </p:cNvGraphicFramePr>
          <p:nvPr/>
        </p:nvGraphicFramePr>
        <p:xfrm>
          <a:off x="96057" y="5060188"/>
          <a:ext cx="12165330" cy="874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75"/>
                <a:gridCol w="6179820"/>
              </a:tblGrid>
              <a:tr h="247650">
                <a:tc gridSpan="2">
                  <a:txBody>
                    <a:bodyPr/>
                    <a:lstStyle/>
                    <a:p>
                      <a:pPr marL="4889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200" spc="26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9400">
                <a:tc>
                  <a:txBody>
                    <a:bodyPr/>
                    <a:lstStyle/>
                    <a:p>
                      <a:pPr algn="ctr" marL="1905">
                        <a:lnSpc>
                          <a:spcPts val="1635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1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635"/>
                        </a:lnSpc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260,06</a:t>
                      </a:r>
                      <a:r>
                        <a:rPr dirty="0" sz="16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1.950,41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421130" marR="8890">
              <a:lnSpc>
                <a:spcPts val="3190"/>
              </a:lnSpc>
              <a:spcBef>
                <a:spcPts val="95"/>
              </a:spcBef>
            </a:pPr>
            <a:r>
              <a:rPr dirty="0"/>
              <a:t>Genç,</a:t>
            </a:r>
            <a:r>
              <a:rPr dirty="0" spc="-65"/>
              <a:t> </a:t>
            </a:r>
            <a:r>
              <a:rPr dirty="0"/>
              <a:t>Kadın</a:t>
            </a:r>
            <a:r>
              <a:rPr dirty="0" spc="-65"/>
              <a:t> </a:t>
            </a:r>
            <a:r>
              <a:rPr dirty="0"/>
              <a:t>ve</a:t>
            </a:r>
            <a:r>
              <a:rPr dirty="0" spc="-75"/>
              <a:t> </a:t>
            </a:r>
            <a:r>
              <a:rPr dirty="0"/>
              <a:t>Mesleki</a:t>
            </a:r>
            <a:r>
              <a:rPr dirty="0" spc="-70"/>
              <a:t> </a:t>
            </a:r>
            <a:r>
              <a:rPr dirty="0"/>
              <a:t>Belge</a:t>
            </a:r>
            <a:r>
              <a:rPr dirty="0" spc="-65"/>
              <a:t> </a:t>
            </a:r>
            <a:r>
              <a:rPr dirty="0"/>
              <a:t>Sahibi</a:t>
            </a:r>
            <a:r>
              <a:rPr dirty="0" spc="-85"/>
              <a:t> </a:t>
            </a:r>
            <a:r>
              <a:rPr dirty="0" spc="-10"/>
              <a:t>Olanların</a:t>
            </a:r>
          </a:p>
          <a:p>
            <a:pPr algn="r" marL="1421130" marR="5080">
              <a:lnSpc>
                <a:spcPts val="3190"/>
              </a:lnSpc>
            </a:pPr>
            <a:r>
              <a:rPr dirty="0"/>
              <a:t>İstihdamına</a:t>
            </a:r>
            <a:r>
              <a:rPr dirty="0" spc="-140"/>
              <a:t> </a:t>
            </a:r>
            <a:r>
              <a:rPr dirty="0"/>
              <a:t>Yönelik</a:t>
            </a:r>
            <a:r>
              <a:rPr dirty="0" spc="-120"/>
              <a:t> </a:t>
            </a:r>
            <a:r>
              <a:rPr dirty="0" spc="-10"/>
              <a:t>Teşvik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881125"/>
          <a:ext cx="12150725" cy="1174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4447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geçici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10.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2011/45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01.03.2011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31.12.2025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2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6111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55943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61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01.03.2011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31.12.2025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tarihleri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arasında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alınan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şartları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sağlayan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</a:t>
                      </a:r>
                      <a:r>
                        <a:rPr dirty="0" sz="1300" spc="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için,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İşsizlik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Fonundan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02105" y="2305685"/>
          <a:ext cx="12146915" cy="3500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25515"/>
                <a:gridCol w="6031865"/>
              </a:tblGrid>
              <a:tr h="247650">
                <a:tc gridSpan="2">
                  <a:txBody>
                    <a:bodyPr/>
                    <a:lstStyle/>
                    <a:p>
                      <a:pPr marL="59690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300" spc="-4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03095">
                <a:tc>
                  <a:txBody>
                    <a:bodyPr/>
                    <a:lstStyle/>
                    <a:p>
                      <a:pPr marL="92710">
                        <a:lnSpc>
                          <a:spcPts val="1540"/>
                        </a:lnSpc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İşyeri</a:t>
                      </a:r>
                      <a:r>
                        <a:rPr dirty="0" sz="1300" spc="-5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Yönünden;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068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2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2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300" spc="2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300" spc="2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300" spc="2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300" spc="229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068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068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borcun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ödenmesi),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068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30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çalıştırılmaması,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0680" marR="11620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068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Sigortalının,</a:t>
                      </a:r>
                      <a:r>
                        <a:rPr dirty="0" sz="1300" spc="17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1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alındığı</a:t>
                      </a:r>
                      <a:r>
                        <a:rPr dirty="0" sz="1300" spc="1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tarihten</a:t>
                      </a:r>
                      <a:r>
                        <a:rPr dirty="0" sz="1300" spc="1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önceki</a:t>
                      </a:r>
                      <a:r>
                        <a:rPr dirty="0" sz="1300" spc="1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</a:t>
                      </a:r>
                      <a:r>
                        <a:rPr dirty="0" sz="1300" spc="1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1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dönemde</a:t>
                      </a:r>
                      <a:r>
                        <a:rPr dirty="0" sz="1300" spc="1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</a:t>
                      </a:r>
                      <a:r>
                        <a:rPr dirty="0" sz="1300" spc="1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bildirilen</a:t>
                      </a:r>
                      <a:r>
                        <a:rPr dirty="0" sz="1300" spc="1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sayısının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ortalamasına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ilave</a:t>
                      </a:r>
                      <a:r>
                        <a:rPr dirty="0" sz="130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olarak</a:t>
                      </a:r>
                      <a:r>
                        <a:rPr dirty="0" sz="13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çalıştırılması.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Yönünden;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941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941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01.03.2011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31.12.2025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tarihleri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arasında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alınmış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941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941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18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yaşından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büyük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941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941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alındığı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tarihten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önceki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dönemde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işsiz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olması,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59410" indent="-26797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5941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Fiilen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çalışması.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27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56515">
                        <a:lnSpc>
                          <a:spcPts val="1515"/>
                        </a:lnSpc>
                      </a:pP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06805">
                <a:tc gridSpan="2">
                  <a:txBody>
                    <a:bodyPr/>
                    <a:lstStyle/>
                    <a:p>
                      <a:pPr marL="363220" indent="-268605">
                        <a:lnSpc>
                          <a:spcPct val="100000"/>
                        </a:lnSpc>
                        <a:spcBef>
                          <a:spcPts val="375"/>
                        </a:spcBef>
                        <a:buFont typeface="Wingdings"/>
                        <a:buChar char=""/>
                        <a:tabLst>
                          <a:tab pos="363220" algn="l"/>
                        </a:tabLst>
                      </a:pP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</a:t>
                      </a:r>
                      <a:r>
                        <a:rPr dirty="0" sz="13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cinsiyetine,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yaşına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sahip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olduğu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mesleki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eğitim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belgelerine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göre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6-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54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arasında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değişmektedir.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3220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322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5335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30.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maddesinin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fıkrası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kuruluşlara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3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yararlanamaz.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3220" marR="8953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322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2886,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Kanunlar</a:t>
                      </a:r>
                      <a:r>
                        <a:rPr dirty="0" sz="1300" spc="1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4734</a:t>
                      </a:r>
                      <a:r>
                        <a:rPr dirty="0" sz="1300" spc="1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3.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kapsamında</a:t>
                      </a:r>
                      <a:r>
                        <a:rPr dirty="0" sz="1300" spc="1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alım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yapım</a:t>
                      </a:r>
                      <a:r>
                        <a:rPr dirty="0" sz="1300" spc="1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işi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üstlenen</a:t>
                      </a:r>
                      <a:r>
                        <a:rPr dirty="0" sz="1300" spc="1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1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uluslararası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anlaşmalara</a:t>
                      </a:r>
                      <a:r>
                        <a:rPr dirty="0" sz="1300" spc="1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istinaden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alım</a:t>
                      </a:r>
                      <a:r>
                        <a:rPr dirty="0" sz="1300" spc="1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1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yapım</a:t>
                      </a:r>
                      <a:r>
                        <a:rPr dirty="0" sz="1300" spc="114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işi</a:t>
                      </a:r>
                      <a:r>
                        <a:rPr dirty="0" sz="1300" spc="1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üstlenen işverenler,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ihale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konusu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döneminde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3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yararlanamaz.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363220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3220" algn="l"/>
                        </a:tabLst>
                      </a:pP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3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sz="13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3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3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3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3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7625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199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1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40.471,09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33.157,04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5904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70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38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40.471,09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33.157,04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421130" marR="8890">
              <a:lnSpc>
                <a:spcPts val="3190"/>
              </a:lnSpc>
              <a:spcBef>
                <a:spcPts val="95"/>
              </a:spcBef>
            </a:pPr>
            <a:r>
              <a:rPr dirty="0"/>
              <a:t>Genç,</a:t>
            </a:r>
            <a:r>
              <a:rPr dirty="0" spc="-65"/>
              <a:t> </a:t>
            </a:r>
            <a:r>
              <a:rPr dirty="0"/>
              <a:t>Kadın</a:t>
            </a:r>
            <a:r>
              <a:rPr dirty="0" spc="-65"/>
              <a:t> </a:t>
            </a:r>
            <a:r>
              <a:rPr dirty="0"/>
              <a:t>ve</a:t>
            </a:r>
            <a:r>
              <a:rPr dirty="0" spc="-75"/>
              <a:t> </a:t>
            </a:r>
            <a:r>
              <a:rPr dirty="0"/>
              <a:t>Mesleki</a:t>
            </a:r>
            <a:r>
              <a:rPr dirty="0" spc="-70"/>
              <a:t> </a:t>
            </a:r>
            <a:r>
              <a:rPr dirty="0"/>
              <a:t>Belge</a:t>
            </a:r>
            <a:r>
              <a:rPr dirty="0" spc="-65"/>
              <a:t> </a:t>
            </a:r>
            <a:r>
              <a:rPr dirty="0"/>
              <a:t>Sahibi</a:t>
            </a:r>
            <a:r>
              <a:rPr dirty="0" spc="-85"/>
              <a:t> </a:t>
            </a:r>
            <a:r>
              <a:rPr dirty="0" spc="-10"/>
              <a:t>Olanların</a:t>
            </a:r>
          </a:p>
          <a:p>
            <a:pPr algn="r" marL="1421130" marR="5080">
              <a:lnSpc>
                <a:spcPts val="3190"/>
              </a:lnSpc>
            </a:pPr>
            <a:r>
              <a:rPr dirty="0"/>
              <a:t>İstihdamına</a:t>
            </a:r>
            <a:r>
              <a:rPr dirty="0" spc="-140"/>
              <a:t> </a:t>
            </a:r>
            <a:r>
              <a:rPr dirty="0"/>
              <a:t>Yönelik</a:t>
            </a:r>
            <a:r>
              <a:rPr dirty="0" spc="-120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1031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4857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30.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2008/77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01.07.2008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14857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1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sektöre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ait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engelli</a:t>
                      </a:r>
                      <a:r>
                        <a:rPr dirty="0" sz="1300" spc="1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için,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sınırı</a:t>
                      </a:r>
                      <a:r>
                        <a:rPr dirty="0" sz="1300" spc="1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1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Bakanlığınca</a:t>
                      </a:r>
                      <a:r>
                        <a:rPr dirty="0" sz="1300" spc="-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2339085"/>
          <a:ext cx="12146915" cy="2414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58015"/>
              </a:tblGrid>
              <a:tr h="236854">
                <a:tc>
                  <a:txBody>
                    <a:bodyPr/>
                    <a:lstStyle/>
                    <a:p>
                      <a:pPr marL="58419">
                        <a:lnSpc>
                          <a:spcPts val="1630"/>
                        </a:lnSpc>
                      </a:pPr>
                      <a:r>
                        <a:rPr dirty="0" sz="14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1645285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31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Engelli</a:t>
                      </a:r>
                      <a:r>
                        <a:rPr dirty="0" sz="1400" spc="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40005"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24790">
                <a:tc>
                  <a:txBody>
                    <a:bodyPr/>
                    <a:lstStyle/>
                    <a:p>
                      <a:pPr marL="44450">
                        <a:lnSpc>
                          <a:spcPts val="1630"/>
                        </a:lnSpc>
                      </a:pP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</a:t>
                      </a:r>
                      <a:r>
                        <a:rPr dirty="0" sz="1400" spc="-10" b="1">
                          <a:solidFill>
                            <a:srgbClr val="1F4E79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664" rIns="0" bIns="0" rtlCol="0" vert="horz">
            <a:spAutoFit/>
          </a:bodyPr>
          <a:lstStyle/>
          <a:p>
            <a:pPr marL="1799589">
              <a:lnSpc>
                <a:spcPct val="100000"/>
              </a:lnSpc>
              <a:spcBef>
                <a:spcPts val="95"/>
              </a:spcBef>
            </a:pPr>
            <a:r>
              <a:rPr dirty="0"/>
              <a:t>Engelli</a:t>
            </a:r>
            <a:r>
              <a:rPr dirty="0" spc="-60"/>
              <a:t> </a:t>
            </a:r>
            <a:r>
              <a:rPr dirty="0"/>
              <a:t>Sigortalı</a:t>
            </a:r>
            <a:r>
              <a:rPr dirty="0" spc="-65"/>
              <a:t> </a:t>
            </a:r>
            <a:r>
              <a:rPr dirty="0"/>
              <a:t>İstihdamına</a:t>
            </a:r>
            <a:r>
              <a:rPr dirty="0" spc="-50"/>
              <a:t> </a:t>
            </a:r>
            <a:r>
              <a:rPr dirty="0"/>
              <a:t>Yönelik</a:t>
            </a:r>
            <a:r>
              <a:rPr dirty="0" spc="-50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376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92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146050" indent="210185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12.157,58</a:t>
                      </a:r>
                      <a:r>
                        <a:rPr dirty="0" sz="1500" spc="-8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61.470,55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7175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8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146050" indent="210185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13.847,94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59.780,19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664" rIns="0" bIns="0" rtlCol="0" vert="horz">
            <a:spAutoFit/>
          </a:bodyPr>
          <a:lstStyle/>
          <a:p>
            <a:pPr marL="1799589">
              <a:lnSpc>
                <a:spcPct val="100000"/>
              </a:lnSpc>
              <a:spcBef>
                <a:spcPts val="95"/>
              </a:spcBef>
            </a:pPr>
            <a:r>
              <a:rPr dirty="0"/>
              <a:t>Engelli</a:t>
            </a:r>
            <a:r>
              <a:rPr dirty="0" spc="-60"/>
              <a:t> </a:t>
            </a:r>
            <a:r>
              <a:rPr dirty="0"/>
              <a:t>Sigortalı</a:t>
            </a:r>
            <a:r>
              <a:rPr dirty="0" spc="-65"/>
              <a:t> </a:t>
            </a:r>
            <a:r>
              <a:rPr dirty="0"/>
              <a:t>İstihdamına</a:t>
            </a:r>
            <a:r>
              <a:rPr dirty="0" spc="-50"/>
              <a:t> </a:t>
            </a:r>
            <a:r>
              <a:rPr dirty="0"/>
              <a:t>Yönelik</a:t>
            </a:r>
            <a:r>
              <a:rPr dirty="0" spc="-50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1031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5746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3.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2008/85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2009/21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2023/21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Genelgeler.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01.04.2008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31.12.2028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5746-15746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Ar-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Ge/Tasarım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300" spc="2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personeli</a:t>
                      </a:r>
                      <a:r>
                        <a:rPr dirty="0" sz="1300" spc="2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3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4691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2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300" spc="2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geçici</a:t>
                      </a:r>
                      <a:r>
                        <a:rPr dirty="0" sz="13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2.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2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uyarınca</a:t>
                      </a:r>
                      <a:r>
                        <a:rPr dirty="0" sz="13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ücreti</a:t>
                      </a:r>
                      <a:r>
                        <a:rPr dirty="0" sz="13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gelir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vergisinden</a:t>
                      </a:r>
                      <a:r>
                        <a:rPr dirty="0" sz="1300" spc="254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muaf</a:t>
                      </a:r>
                      <a:r>
                        <a:rPr dirty="0" sz="1300" spc="4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olan</a:t>
                      </a:r>
                      <a:r>
                        <a:rPr dirty="0" sz="1300" spc="2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personelin,</a:t>
                      </a:r>
                      <a:r>
                        <a:rPr dirty="0" sz="1300" spc="2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ücretleri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-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-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-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yarısı,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31.12.2028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tarihine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kadar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Bakanlığınca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2305685"/>
          <a:ext cx="12146915" cy="2619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58015"/>
              </a:tblGrid>
              <a:tr h="231775">
                <a:tc>
                  <a:txBody>
                    <a:bodyPr/>
                    <a:lstStyle/>
                    <a:p>
                      <a:pPr marL="58419">
                        <a:lnSpc>
                          <a:spcPts val="1630"/>
                        </a:lnSpc>
                      </a:pPr>
                      <a:r>
                        <a:rPr dirty="0" sz="14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1639570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Primlerin</a:t>
                      </a:r>
                      <a:r>
                        <a:rPr dirty="0" sz="14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marR="88900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idari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 ödenmesi),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</a:t>
                      </a:r>
                      <a:r>
                        <a:rPr dirty="0" sz="140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fiilen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marR="8699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Sigortalının,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Ar-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Ge/Tasarım</a:t>
                      </a:r>
                      <a:r>
                        <a:rPr dirty="0" sz="1400" spc="29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personeli</a:t>
                      </a:r>
                      <a:r>
                        <a:rPr dirty="0" sz="1400" spc="3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Ar-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</a:t>
                      </a:r>
                      <a:r>
                        <a:rPr dirty="0" sz="1400" spc="29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</a:t>
                      </a:r>
                      <a:r>
                        <a:rPr dirty="0" sz="1400" spc="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sayısının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%10’u</a:t>
                      </a:r>
                      <a:r>
                        <a:rPr dirty="0" sz="1400" spc="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aşılmamak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kaydıyla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personeli</a:t>
                      </a:r>
                      <a:r>
                        <a:rPr dirty="0" sz="1400" spc="3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4691</a:t>
                      </a:r>
                      <a:r>
                        <a:rPr dirty="0" sz="1400" spc="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400" spc="3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400" spc="3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uyarınca</a:t>
                      </a:r>
                      <a:r>
                        <a:rPr dirty="0" sz="1400" spc="3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ücreti</a:t>
                      </a:r>
                      <a:r>
                        <a:rPr dirty="0" sz="1400" spc="30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gelir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vergisinden</a:t>
                      </a:r>
                      <a:r>
                        <a:rPr dirty="0" sz="1400" spc="-6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istisna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tutulmuş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personel</a:t>
                      </a:r>
                      <a:r>
                        <a:rPr dirty="0" sz="1400" spc="-7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4290"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44450">
                        <a:lnSpc>
                          <a:spcPts val="1635"/>
                        </a:lnSpc>
                      </a:pP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522605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4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Öncelikle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(imalat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sektöründe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puan)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uygulanmakta,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daha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sonra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kalan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payının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yarısı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hesaplanarak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uygulanmaktadır.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1115"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387475" marR="5080">
              <a:lnSpc>
                <a:spcPts val="3195"/>
              </a:lnSpc>
              <a:spcBef>
                <a:spcPts val="95"/>
              </a:spcBef>
            </a:pPr>
            <a:r>
              <a:rPr dirty="0"/>
              <a:t>Araştırma,</a:t>
            </a:r>
            <a:r>
              <a:rPr dirty="0" spc="-25"/>
              <a:t> </a:t>
            </a:r>
            <a:r>
              <a:rPr dirty="0"/>
              <a:t>Geliştirme</a:t>
            </a:r>
            <a:r>
              <a:rPr dirty="0" spc="-30"/>
              <a:t> </a:t>
            </a:r>
            <a:r>
              <a:rPr dirty="0"/>
              <a:t>ve</a:t>
            </a:r>
            <a:r>
              <a:rPr dirty="0" spc="-10"/>
              <a:t> </a:t>
            </a:r>
            <a:r>
              <a:rPr dirty="0" spc="-20"/>
              <a:t>Tasarım</a:t>
            </a:r>
            <a:r>
              <a:rPr dirty="0" spc="-25"/>
              <a:t> </a:t>
            </a:r>
            <a:r>
              <a:rPr dirty="0" spc="-10"/>
              <a:t>Faaliyetlerine</a:t>
            </a:r>
          </a:p>
          <a:p>
            <a:pPr algn="r" marL="1387475" marR="5080">
              <a:lnSpc>
                <a:spcPts val="3195"/>
              </a:lnSpc>
            </a:pPr>
            <a:r>
              <a:rPr dirty="0"/>
              <a:t>İlişkin</a:t>
            </a:r>
            <a:r>
              <a:rPr dirty="0" spc="-100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199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1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%8,375)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(%25,375)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%8,375)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(%25,375)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3.218,18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6.598,90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24.136,37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49.491,76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5904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702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(%5+%7,875)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(%24,875)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(%5+%7,875)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(%24,875)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0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3.348,21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6.468,87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25.111,58</a:t>
                      </a:r>
                      <a:r>
                        <a:rPr dirty="0" sz="1500" spc="-8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48.516,55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387475" marR="5080">
              <a:lnSpc>
                <a:spcPts val="3195"/>
              </a:lnSpc>
              <a:spcBef>
                <a:spcPts val="95"/>
              </a:spcBef>
            </a:pPr>
            <a:r>
              <a:rPr dirty="0"/>
              <a:t>Araştırma,</a:t>
            </a:r>
            <a:r>
              <a:rPr dirty="0" spc="-25"/>
              <a:t> </a:t>
            </a:r>
            <a:r>
              <a:rPr dirty="0"/>
              <a:t>Geliştirme</a:t>
            </a:r>
            <a:r>
              <a:rPr dirty="0" spc="-30"/>
              <a:t> </a:t>
            </a:r>
            <a:r>
              <a:rPr dirty="0"/>
              <a:t>ve</a:t>
            </a:r>
            <a:r>
              <a:rPr dirty="0" spc="-10"/>
              <a:t> </a:t>
            </a:r>
            <a:r>
              <a:rPr dirty="0" spc="-20"/>
              <a:t>Tasarım</a:t>
            </a:r>
            <a:r>
              <a:rPr dirty="0" spc="-25"/>
              <a:t> </a:t>
            </a:r>
            <a:r>
              <a:rPr dirty="0" spc="-10"/>
              <a:t>Faaliyetlerine</a:t>
            </a:r>
          </a:p>
          <a:p>
            <a:pPr algn="r" marL="1387475" marR="5080">
              <a:lnSpc>
                <a:spcPts val="3195"/>
              </a:lnSpc>
            </a:pPr>
            <a:r>
              <a:rPr dirty="0"/>
              <a:t>İlişkin</a:t>
            </a:r>
            <a:r>
              <a:rPr dirty="0" spc="-100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1243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5225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5.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2010/109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01.08.2004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55225-25225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97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2928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Kültür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Yatırım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 almış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olan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fiilen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kazançları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boyunca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%50’si,</a:t>
                      </a:r>
                      <a:r>
                        <a:rPr dirty="0" sz="1300" spc="1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Kültür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Girişim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almış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fiilen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300" spc="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ise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1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kazançları</a:t>
                      </a:r>
                      <a:r>
                        <a:rPr dirty="0" sz="1300" spc="1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300" spc="1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1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ts val="1555"/>
                        </a:lnSpc>
                        <a:spcBef>
                          <a:spcPts val="125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7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boyunca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%25’i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Kültür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Turizm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Bakanlığınca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2483230"/>
          <a:ext cx="12146915" cy="2198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58015"/>
              </a:tblGrid>
              <a:tr h="231775">
                <a:tc>
                  <a:txBody>
                    <a:bodyPr/>
                    <a:lstStyle/>
                    <a:p>
                      <a:pPr marL="58419">
                        <a:lnSpc>
                          <a:spcPts val="1630"/>
                        </a:lnSpc>
                      </a:pPr>
                      <a:r>
                        <a:rPr dirty="0" sz="14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</a:t>
                      </a:r>
                      <a:r>
                        <a:rPr dirty="0" sz="14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ŞARTLARI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1195070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idari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taksitlendirilmiş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</a:pP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ödenmesi),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İşverenin</a:t>
                      </a:r>
                      <a:r>
                        <a:rPr dirty="0" sz="1400" spc="-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kurumlar</a:t>
                      </a:r>
                      <a:r>
                        <a:rPr dirty="0" sz="1400" spc="-6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vergisi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mükellefi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olması,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Kültür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Turizm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Bakanlığından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kültür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yatırım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girişim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alınmış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3655"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4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50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Öncelikle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4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indirimi</a:t>
                      </a:r>
                      <a:r>
                        <a:rPr dirty="0" sz="140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(imalat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sektöründe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puan)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uygulanmakta,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daha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sonra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kalan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payının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yarısı</a:t>
                      </a:r>
                      <a:r>
                        <a:rPr dirty="0" sz="140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veya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dörtte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biri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hesaplanarak</a:t>
                      </a:r>
                      <a:r>
                        <a:rPr dirty="0" sz="1400" spc="-5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indirim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uygulanmaktadır.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güvenlik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primine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tabi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40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yurtdışında</a:t>
                      </a:r>
                      <a:r>
                        <a:rPr dirty="0" sz="140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çalıştırılan</a:t>
                      </a:r>
                      <a:r>
                        <a:rPr dirty="0" sz="140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sigortalılardan</a:t>
                      </a:r>
                      <a:r>
                        <a:rPr dirty="0" sz="140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dolayı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</a:t>
                      </a:r>
                      <a:r>
                        <a:rPr dirty="0" sz="140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teşvikten</a:t>
                      </a:r>
                      <a:r>
                        <a:rPr dirty="0" sz="140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yararlanılamaz.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31750"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934719" marR="8255">
              <a:lnSpc>
                <a:spcPts val="3195"/>
              </a:lnSpc>
              <a:spcBef>
                <a:spcPts val="95"/>
              </a:spcBef>
            </a:pPr>
            <a:r>
              <a:rPr dirty="0"/>
              <a:t>Kültür</a:t>
            </a:r>
            <a:r>
              <a:rPr dirty="0" spc="-80"/>
              <a:t> </a:t>
            </a:r>
            <a:r>
              <a:rPr dirty="0" spc="-20"/>
              <a:t>Yatırımları</a:t>
            </a:r>
            <a:r>
              <a:rPr dirty="0" spc="-95"/>
              <a:t> </a:t>
            </a:r>
            <a:r>
              <a:rPr dirty="0"/>
              <a:t>ve</a:t>
            </a:r>
            <a:r>
              <a:rPr dirty="0" spc="-75"/>
              <a:t> </a:t>
            </a:r>
            <a:r>
              <a:rPr dirty="0"/>
              <a:t>Girişimlerine</a:t>
            </a:r>
            <a:r>
              <a:rPr dirty="0" spc="-95"/>
              <a:t> </a:t>
            </a:r>
            <a:r>
              <a:rPr dirty="0"/>
              <a:t>Yönelik</a:t>
            </a:r>
            <a:r>
              <a:rPr dirty="0" spc="-65"/>
              <a:t> </a:t>
            </a:r>
            <a:r>
              <a:rPr dirty="0" spc="-10"/>
              <a:t>Sigorta</a:t>
            </a:r>
          </a:p>
          <a:p>
            <a:pPr algn="r" marL="934719" marR="5080">
              <a:lnSpc>
                <a:spcPts val="3195"/>
              </a:lnSpc>
            </a:pPr>
            <a:r>
              <a:rPr dirty="0"/>
              <a:t>Primi</a:t>
            </a:r>
            <a:r>
              <a:rPr dirty="0" spc="-85"/>
              <a:t> </a:t>
            </a:r>
            <a:r>
              <a:rPr dirty="0" spc="-10"/>
              <a:t>Teşviki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904621"/>
          <a:ext cx="12165330" cy="5224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0840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829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2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200" spc="-3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2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2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295">
                <a:tc gridSpan="6">
                  <a:txBody>
                    <a:bodyPr/>
                    <a:lstStyle/>
                    <a:p>
                      <a:pPr algn="ctr" marL="1905">
                        <a:lnSpc>
                          <a:spcPts val="1420"/>
                        </a:lnSpc>
                        <a:spcBef>
                          <a:spcPts val="65"/>
                        </a:spcBef>
                      </a:pP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YATIRIM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%8,375)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(%25,375)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%8,375)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(%25,375)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55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3.218,18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6.598,90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24.136,37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49.491,76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1971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YATIRIM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İMALAT</a:t>
                      </a:r>
                      <a:r>
                        <a:rPr dirty="0" sz="1200" spc="-3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(%5+%7,875)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(%24,875)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(%5+%7,875)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(%24,875)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2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3.348,21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6.468,87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25.111,58</a:t>
                      </a:r>
                      <a:r>
                        <a:rPr dirty="0" sz="1500" spc="-8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48.516,55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6225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GİRİŞİM</a:t>
                      </a:r>
                      <a:r>
                        <a:rPr dirty="0" sz="12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5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200" spc="-5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%4,1875)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(%29,5625)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5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7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%4,1875)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(%29,5625)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2.129,20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7.687,88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15.969,01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57.659,11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7051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GİRİŞİM</a:t>
                      </a:r>
                      <a:r>
                        <a:rPr dirty="0" sz="12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200" spc="-5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%3,9375)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(%28,8125)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2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2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%3,9375)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2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2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(%28,8125)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2.324,24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7.492,83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17.431,83</a:t>
                      </a:r>
                      <a:r>
                        <a:rPr dirty="0" sz="14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56.196,30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TL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98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934719" marR="8255">
              <a:lnSpc>
                <a:spcPts val="3195"/>
              </a:lnSpc>
              <a:spcBef>
                <a:spcPts val="95"/>
              </a:spcBef>
            </a:pPr>
            <a:r>
              <a:rPr dirty="0"/>
              <a:t>Kültür</a:t>
            </a:r>
            <a:r>
              <a:rPr dirty="0" spc="-80"/>
              <a:t> </a:t>
            </a:r>
            <a:r>
              <a:rPr dirty="0" spc="-20"/>
              <a:t>Yatırımları</a:t>
            </a:r>
            <a:r>
              <a:rPr dirty="0" spc="-95"/>
              <a:t> </a:t>
            </a:r>
            <a:r>
              <a:rPr dirty="0"/>
              <a:t>ve</a:t>
            </a:r>
            <a:r>
              <a:rPr dirty="0" spc="-75"/>
              <a:t> </a:t>
            </a:r>
            <a:r>
              <a:rPr dirty="0"/>
              <a:t>Girişimlerine</a:t>
            </a:r>
            <a:r>
              <a:rPr dirty="0" spc="-95"/>
              <a:t> </a:t>
            </a:r>
            <a:r>
              <a:rPr dirty="0"/>
              <a:t>Yönelik</a:t>
            </a:r>
            <a:r>
              <a:rPr dirty="0" spc="-65"/>
              <a:t> </a:t>
            </a:r>
            <a:r>
              <a:rPr dirty="0" spc="-10"/>
              <a:t>Sigorta</a:t>
            </a:r>
          </a:p>
          <a:p>
            <a:pPr algn="r" marL="934719" marR="5080">
              <a:lnSpc>
                <a:spcPts val="3195"/>
              </a:lnSpc>
            </a:pPr>
            <a:r>
              <a:rPr dirty="0"/>
              <a:t>Primi</a:t>
            </a:r>
            <a:r>
              <a:rPr dirty="0" spc="-85"/>
              <a:t> </a:t>
            </a:r>
            <a:r>
              <a:rPr dirty="0" spc="-10"/>
              <a:t>Teşviki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11430">
              <a:lnSpc>
                <a:spcPts val="3190"/>
              </a:lnSpc>
              <a:spcBef>
                <a:spcPts val="95"/>
              </a:spcBef>
            </a:pPr>
            <a:r>
              <a:rPr dirty="0"/>
              <a:t>Sosyal</a:t>
            </a:r>
            <a:r>
              <a:rPr dirty="0" spc="-95"/>
              <a:t> </a:t>
            </a:r>
            <a:r>
              <a:rPr dirty="0" spc="-10"/>
              <a:t>Hizmetlerden</a:t>
            </a:r>
            <a:r>
              <a:rPr dirty="0" spc="-80"/>
              <a:t> </a:t>
            </a:r>
            <a:r>
              <a:rPr dirty="0" spc="-20"/>
              <a:t>Faydalananların</a:t>
            </a:r>
            <a:r>
              <a:rPr dirty="0" spc="-105"/>
              <a:t> </a:t>
            </a:r>
            <a:r>
              <a:rPr dirty="0"/>
              <a:t>İstihdamı</a:t>
            </a:r>
            <a:r>
              <a:rPr dirty="0" spc="-100"/>
              <a:t> </a:t>
            </a:r>
            <a:r>
              <a:rPr dirty="0" spc="-10"/>
              <a:t>Halinde</a:t>
            </a:r>
          </a:p>
          <a:p>
            <a:pPr algn="r" marR="5080">
              <a:lnSpc>
                <a:spcPts val="3190"/>
              </a:lnSpc>
            </a:pPr>
            <a:r>
              <a:rPr dirty="0" spc="-10"/>
              <a:t>Uygulanan</a:t>
            </a:r>
            <a:r>
              <a:rPr dirty="0" spc="-95"/>
              <a:t> </a:t>
            </a:r>
            <a:r>
              <a:rPr dirty="0" spc="-10"/>
              <a:t>Teşvik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881125"/>
          <a:ext cx="12150725" cy="1144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2828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2018/7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9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19.02.2014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02828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7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55943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61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2828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Kanunun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1.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kapsamına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giren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kişilerin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istihdamı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halinde,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</a:t>
                      </a:r>
                      <a:r>
                        <a:rPr dirty="0" sz="1300" spc="-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işsizlik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sigortası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priminin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3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300" spc="-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3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Hazine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3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Maliye</a:t>
                      </a:r>
                      <a:r>
                        <a:rPr dirty="0" sz="13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Bakanlığınca</a:t>
                      </a:r>
                      <a:r>
                        <a:rPr dirty="0" sz="13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81556" y="2158110"/>
            <a:ext cx="12096115" cy="288925"/>
            <a:chOff x="81556" y="2158110"/>
            <a:chExt cx="12096115" cy="288925"/>
          </a:xfrm>
        </p:grpSpPr>
        <p:sp>
          <p:nvSpPr>
            <p:cNvPr id="5" name="object 5" descr=""/>
            <p:cNvSpPr/>
            <p:nvPr/>
          </p:nvSpPr>
          <p:spPr>
            <a:xfrm>
              <a:off x="106956" y="2170785"/>
              <a:ext cx="12058015" cy="248285"/>
            </a:xfrm>
            <a:custGeom>
              <a:avLst/>
              <a:gdLst/>
              <a:ahLst/>
              <a:cxnLst/>
              <a:rect l="l" t="t" r="r" b="b"/>
              <a:pathLst>
                <a:path w="12058015" h="248285">
                  <a:moveTo>
                    <a:pt x="12057761" y="0"/>
                  </a:moveTo>
                  <a:lnTo>
                    <a:pt x="0" y="0"/>
                  </a:lnTo>
                  <a:lnTo>
                    <a:pt x="0" y="248183"/>
                  </a:lnTo>
                  <a:lnTo>
                    <a:pt x="12057761" y="248183"/>
                  </a:lnTo>
                  <a:lnTo>
                    <a:pt x="12057761" y="0"/>
                  </a:lnTo>
                  <a:close/>
                </a:path>
              </a:pathLst>
            </a:custGeom>
            <a:solidFill>
              <a:srgbClr val="538235">
                <a:alpha val="4196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0606" y="2164460"/>
              <a:ext cx="12070715" cy="273685"/>
            </a:xfrm>
            <a:custGeom>
              <a:avLst/>
              <a:gdLst/>
              <a:ahLst/>
              <a:cxnLst/>
              <a:rect l="l" t="t" r="r" b="b"/>
              <a:pathLst>
                <a:path w="12070715" h="273685">
                  <a:moveTo>
                    <a:pt x="6349" y="0"/>
                  </a:moveTo>
                  <a:lnTo>
                    <a:pt x="6349" y="273558"/>
                  </a:lnTo>
                </a:path>
                <a:path w="12070715" h="273685">
                  <a:moveTo>
                    <a:pt x="12064088" y="0"/>
                  </a:moveTo>
                  <a:lnTo>
                    <a:pt x="12064088" y="273558"/>
                  </a:lnTo>
                </a:path>
                <a:path w="12070715" h="273685">
                  <a:moveTo>
                    <a:pt x="0" y="6350"/>
                  </a:moveTo>
                  <a:lnTo>
                    <a:pt x="1207043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0606" y="2418968"/>
              <a:ext cx="6059805" cy="0"/>
            </a:xfrm>
            <a:custGeom>
              <a:avLst/>
              <a:gdLst/>
              <a:ahLst/>
              <a:cxnLst/>
              <a:rect l="l" t="t" r="r" b="b"/>
              <a:pathLst>
                <a:path w="6059805" h="0">
                  <a:moveTo>
                    <a:pt x="0" y="0"/>
                  </a:moveTo>
                  <a:lnTo>
                    <a:pt x="605940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162472" y="2399918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71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52806" y="2151126"/>
            <a:ext cx="329755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C00000"/>
                </a:solidFill>
                <a:latin typeface="Garamond"/>
                <a:cs typeface="Garamond"/>
              </a:rPr>
              <a:t>TEŞVİKTEN</a:t>
            </a:r>
            <a:r>
              <a:rPr dirty="0" sz="1400" spc="-25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YARARLANMA</a:t>
            </a:r>
            <a:r>
              <a:rPr dirty="0" sz="1400" spc="-25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ŞARTLARI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5823" y="2404872"/>
            <a:ext cx="5994400" cy="1602105"/>
          </a:xfrm>
          <a:prstGeom prst="rect">
            <a:avLst/>
          </a:prstGeom>
          <a:solidFill>
            <a:srgbClr val="DEEBF7"/>
          </a:solidFill>
        </p:spPr>
        <p:txBody>
          <a:bodyPr wrap="square" lIns="0" tIns="3175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dirty="0" sz="1400" b="1">
                <a:solidFill>
                  <a:srgbClr val="C00000"/>
                </a:solidFill>
                <a:latin typeface="Garamond"/>
                <a:cs typeface="Garamond"/>
              </a:rPr>
              <a:t>İşyeri</a:t>
            </a:r>
            <a:r>
              <a:rPr dirty="0" sz="1400" spc="-60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Yönünden;</a:t>
            </a:r>
            <a:endParaRPr sz="1400">
              <a:latin typeface="Garamond"/>
              <a:cs typeface="Garamond"/>
            </a:endParaRPr>
          </a:p>
          <a:p>
            <a:pPr marL="359410" marR="83820" indent="-26860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Aylık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hizmet</a:t>
            </a:r>
            <a:r>
              <a:rPr dirty="0" sz="1400" spc="2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belgesinin</a:t>
            </a:r>
            <a:r>
              <a:rPr dirty="0" sz="1400" spc="2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/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muhtasar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4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hizmet</a:t>
            </a:r>
            <a:r>
              <a:rPr dirty="0" sz="1400" spc="2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beyannamesinin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yasal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süresinde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verilmesi,</a:t>
            </a:r>
            <a:endParaRPr sz="14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Primlerin</a:t>
            </a:r>
            <a:r>
              <a:rPr dirty="0" sz="14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yasal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süresinde</a:t>
            </a:r>
            <a:r>
              <a:rPr dirty="0" sz="1400" spc="-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ödenmesi.</a:t>
            </a:r>
            <a:endParaRPr sz="1400">
              <a:latin typeface="Garamond"/>
              <a:cs typeface="Garamond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86959" y="4120896"/>
            <a:ext cx="12091670" cy="273685"/>
            <a:chOff x="86959" y="4120896"/>
            <a:chExt cx="12091670" cy="273685"/>
          </a:xfrm>
        </p:grpSpPr>
        <p:sp>
          <p:nvSpPr>
            <p:cNvPr id="12" name="object 12" descr=""/>
            <p:cNvSpPr/>
            <p:nvPr/>
          </p:nvSpPr>
          <p:spPr>
            <a:xfrm>
              <a:off x="86959" y="4120896"/>
              <a:ext cx="12091670" cy="273685"/>
            </a:xfrm>
            <a:custGeom>
              <a:avLst/>
              <a:gdLst/>
              <a:ahLst/>
              <a:cxnLst/>
              <a:rect l="l" t="t" r="r" b="b"/>
              <a:pathLst>
                <a:path w="12091670" h="273685">
                  <a:moveTo>
                    <a:pt x="6350" y="0"/>
                  </a:moveTo>
                  <a:lnTo>
                    <a:pt x="6350" y="273557"/>
                  </a:lnTo>
                </a:path>
                <a:path w="12091670" h="273685">
                  <a:moveTo>
                    <a:pt x="12085228" y="0"/>
                  </a:moveTo>
                  <a:lnTo>
                    <a:pt x="12085228" y="273557"/>
                  </a:lnTo>
                </a:path>
                <a:path w="12091670" h="273685">
                  <a:moveTo>
                    <a:pt x="0" y="6349"/>
                  </a:moveTo>
                  <a:lnTo>
                    <a:pt x="12091578" y="634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6959" y="4375404"/>
              <a:ext cx="12091670" cy="0"/>
            </a:xfrm>
            <a:custGeom>
              <a:avLst/>
              <a:gdLst/>
              <a:ahLst/>
              <a:cxnLst/>
              <a:rect l="l" t="t" r="r" b="b"/>
              <a:pathLst>
                <a:path w="12091670" h="0">
                  <a:moveTo>
                    <a:pt x="0" y="0"/>
                  </a:moveTo>
                  <a:lnTo>
                    <a:pt x="1209157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93309" y="4127220"/>
            <a:ext cx="12078970" cy="236220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ts val="1630"/>
              </a:lnSpc>
            </a:pP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NOTLAR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3309" y="4394453"/>
            <a:ext cx="12078970" cy="491490"/>
          </a:xfrm>
          <a:prstGeom prst="rect">
            <a:avLst/>
          </a:prstGeom>
          <a:solidFill>
            <a:srgbClr val="DEEBF7"/>
          </a:solidFill>
        </p:spPr>
        <p:txBody>
          <a:bodyPr wrap="square" lIns="0" tIns="635" rIns="0" bIns="0" rtlCol="0" vert="horz">
            <a:spAutoFit/>
          </a:bodyPr>
          <a:lstStyle/>
          <a:p>
            <a:pPr marL="368300" indent="-2679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830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Destekten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yararlanma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süresi</a:t>
            </a:r>
            <a:r>
              <a:rPr dirty="0" sz="14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5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yıldır.</a:t>
            </a:r>
            <a:endParaRPr sz="1400">
              <a:latin typeface="Garamond"/>
              <a:cs typeface="Garamond"/>
            </a:endParaRPr>
          </a:p>
          <a:p>
            <a:pPr marL="368300" indent="-267970">
              <a:lnSpc>
                <a:spcPct val="100000"/>
              </a:lnSpc>
              <a:buFont typeface="Wingdings"/>
              <a:buChar char=""/>
              <a:tabLst>
                <a:tab pos="36830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Sosyal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güvenlik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destek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primine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tabi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çalışan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sigortalılardan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yurtdışında</a:t>
            </a:r>
            <a:r>
              <a:rPr dirty="0" sz="14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çalıştırılan</a:t>
            </a:r>
            <a:r>
              <a:rPr dirty="0" sz="14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sigortalılardan</a:t>
            </a:r>
            <a:r>
              <a:rPr dirty="0" sz="14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dolayı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bu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teşvikten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yararlanılamaz.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6160008" y="2382011"/>
            <a:ext cx="5994400" cy="1600200"/>
          </a:xfrm>
          <a:custGeom>
            <a:avLst/>
            <a:gdLst/>
            <a:ahLst/>
            <a:cxnLst/>
            <a:rect l="l" t="t" r="r" b="b"/>
            <a:pathLst>
              <a:path w="5994400" h="1600200">
                <a:moveTo>
                  <a:pt x="5993892" y="0"/>
                </a:moveTo>
                <a:lnTo>
                  <a:pt x="0" y="0"/>
                </a:lnTo>
                <a:lnTo>
                  <a:pt x="0" y="1600200"/>
                </a:lnTo>
                <a:lnTo>
                  <a:pt x="5993892" y="1600200"/>
                </a:lnTo>
                <a:lnTo>
                  <a:pt x="599389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6160008" y="2382011"/>
            <a:ext cx="5994400" cy="160020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92075">
              <a:lnSpc>
                <a:spcPct val="100000"/>
              </a:lnSpc>
              <a:spcBef>
                <a:spcPts val="250"/>
              </a:spcBef>
            </a:pPr>
            <a:r>
              <a:rPr dirty="0" sz="1400" b="1">
                <a:solidFill>
                  <a:srgbClr val="C00000"/>
                </a:solidFill>
                <a:latin typeface="Garamond"/>
                <a:cs typeface="Garamond"/>
              </a:rPr>
              <a:t>Sigortalı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Yönünden;</a:t>
            </a:r>
            <a:endParaRPr sz="1400">
              <a:latin typeface="Garamond"/>
              <a:cs typeface="Garamond"/>
            </a:endParaRPr>
          </a:p>
          <a:p>
            <a:pPr algn="just" marL="359410" indent="-267335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19.02.2014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tarihinden</a:t>
            </a:r>
            <a:r>
              <a:rPr dirty="0" sz="14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sonra</a:t>
            </a:r>
            <a:r>
              <a:rPr dirty="0" sz="14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işe</a:t>
            </a:r>
            <a:r>
              <a:rPr dirty="0" sz="14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alınmış</a:t>
            </a:r>
            <a:r>
              <a:rPr dirty="0" sz="14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olması,</a:t>
            </a:r>
            <a:endParaRPr sz="1400">
              <a:latin typeface="Garamond"/>
              <a:cs typeface="Garamond"/>
            </a:endParaRPr>
          </a:p>
          <a:p>
            <a:pPr algn="just" marL="358775" marR="81280" indent="-267335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2828</a:t>
            </a:r>
            <a:r>
              <a:rPr dirty="0" sz="1400" spc="1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Kanunun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ek</a:t>
            </a:r>
            <a:r>
              <a:rPr dirty="0" sz="1400" spc="204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1</a:t>
            </a:r>
            <a:r>
              <a:rPr dirty="0" sz="1400" spc="1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inci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maddesinin</a:t>
            </a:r>
            <a:r>
              <a:rPr dirty="0" sz="1400" spc="19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birinci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fıkrasının</a:t>
            </a:r>
            <a:r>
              <a:rPr dirty="0" sz="1400" spc="204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kapsamında</a:t>
            </a:r>
            <a:r>
              <a:rPr dirty="0" sz="1400" spc="1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olup </a:t>
            </a:r>
            <a:r>
              <a:rPr dirty="0" sz="1400" spc="-20">
                <a:solidFill>
                  <a:srgbClr val="001F5F"/>
                </a:solidFill>
                <a:latin typeface="Garamond"/>
                <a:cs typeface="Garamond"/>
              </a:rPr>
              <a:t>	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istihdam</a:t>
            </a:r>
            <a:r>
              <a:rPr dirty="0" sz="1400" spc="29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hakkından</a:t>
            </a:r>
            <a:r>
              <a:rPr dirty="0" sz="1400" spc="29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henüz</a:t>
            </a:r>
            <a:r>
              <a:rPr dirty="0" sz="1400" spc="28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yararlanmamış</a:t>
            </a:r>
            <a:r>
              <a:rPr dirty="0" sz="1400" spc="29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olanlar,</a:t>
            </a:r>
            <a:r>
              <a:rPr dirty="0" sz="1400" spc="295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istihdam</a:t>
            </a:r>
            <a:r>
              <a:rPr dirty="0" sz="1400" spc="290">
                <a:solidFill>
                  <a:srgbClr val="001F5F"/>
                </a:solidFill>
                <a:latin typeface="Garamond"/>
                <a:cs typeface="Garamond"/>
              </a:rPr>
              <a:t> 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hakkından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	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yararlanmış</a:t>
            </a:r>
            <a:r>
              <a:rPr dirty="0" sz="1400" spc="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ancak</a:t>
            </a:r>
            <a:r>
              <a:rPr dirty="0" sz="1400" spc="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memuriyet</a:t>
            </a:r>
            <a:r>
              <a:rPr dirty="0" sz="1400" spc="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ile</a:t>
            </a:r>
            <a:r>
              <a:rPr dirty="0" sz="1400" spc="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ilişiği</a:t>
            </a:r>
            <a:r>
              <a:rPr dirty="0" sz="1400" spc="6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kesilenler,</a:t>
            </a:r>
            <a:r>
              <a:rPr dirty="0" sz="1400" spc="5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devlet</a:t>
            </a:r>
            <a:r>
              <a:rPr dirty="0" sz="1400" spc="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memuru</a:t>
            </a:r>
            <a:r>
              <a:rPr dirty="0" sz="1400" spc="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olma</a:t>
            </a:r>
            <a:r>
              <a:rPr dirty="0" sz="1400" spc="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şartlarını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	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taşımamaları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sebebiyle</a:t>
            </a:r>
            <a:r>
              <a:rPr dirty="0" sz="1400" spc="204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kamu</a:t>
            </a:r>
            <a:r>
              <a:rPr dirty="0" sz="1400" spc="1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kurumlarında</a:t>
            </a:r>
            <a:r>
              <a:rPr dirty="0" sz="1400" spc="1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istihdamı</a:t>
            </a:r>
            <a:r>
              <a:rPr dirty="0" sz="1400" spc="19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sağlanamayan</a:t>
            </a:r>
            <a:r>
              <a:rPr dirty="0" sz="1400" spc="204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>
                <a:solidFill>
                  <a:srgbClr val="001F5F"/>
                </a:solidFill>
                <a:latin typeface="Garamond"/>
                <a:cs typeface="Garamond"/>
              </a:rPr>
              <a:t>hak</a:t>
            </a:r>
            <a:r>
              <a:rPr dirty="0" sz="1400" spc="2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Garamond"/>
                <a:cs typeface="Garamond"/>
              </a:rPr>
              <a:t>sahibi 	olması.</a:t>
            </a:r>
            <a:endParaRPr sz="140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375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92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(0)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19380" indent="237490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%33,75xA.Ü)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%33,75xAÜ))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0,00</a:t>
                      </a:r>
                      <a:r>
                        <a:rPr dirty="0" sz="1500" spc="-1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16.578,51</a:t>
                      </a:r>
                      <a:r>
                        <a:rPr dirty="0" sz="1500" spc="-8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57.049,62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5904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8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(0)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19380" indent="237490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%32,75xA.Ü)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%32,75xAÜ))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0,00</a:t>
                      </a:r>
                      <a:r>
                        <a:rPr dirty="0" sz="1500" spc="-1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18.268,87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55.359,26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11430">
              <a:lnSpc>
                <a:spcPts val="3190"/>
              </a:lnSpc>
              <a:spcBef>
                <a:spcPts val="95"/>
              </a:spcBef>
            </a:pPr>
            <a:r>
              <a:rPr dirty="0"/>
              <a:t>Sosyal</a:t>
            </a:r>
            <a:r>
              <a:rPr dirty="0" spc="-95"/>
              <a:t> </a:t>
            </a:r>
            <a:r>
              <a:rPr dirty="0" spc="-10"/>
              <a:t>Hizmetlerden</a:t>
            </a:r>
            <a:r>
              <a:rPr dirty="0" spc="-80"/>
              <a:t> </a:t>
            </a:r>
            <a:r>
              <a:rPr dirty="0" spc="-20"/>
              <a:t>Faydalananların</a:t>
            </a:r>
            <a:r>
              <a:rPr dirty="0" spc="-105"/>
              <a:t> </a:t>
            </a:r>
            <a:r>
              <a:rPr dirty="0"/>
              <a:t>İstihdamı</a:t>
            </a:r>
            <a:r>
              <a:rPr dirty="0" spc="-100"/>
              <a:t> </a:t>
            </a:r>
            <a:r>
              <a:rPr dirty="0" spc="-10"/>
              <a:t>Halinde</a:t>
            </a:r>
          </a:p>
          <a:p>
            <a:pPr algn="r" marR="5080">
              <a:lnSpc>
                <a:spcPts val="3190"/>
              </a:lnSpc>
            </a:pPr>
            <a:r>
              <a:rPr dirty="0" spc="-10"/>
              <a:t>Uygulanan</a:t>
            </a:r>
            <a:r>
              <a:rPr dirty="0" spc="-95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2033905" marR="8255">
              <a:lnSpc>
                <a:spcPts val="3190"/>
              </a:lnSpc>
              <a:spcBef>
                <a:spcPts val="95"/>
              </a:spcBef>
            </a:pPr>
            <a:r>
              <a:rPr dirty="0"/>
              <a:t>Sosyal</a:t>
            </a:r>
            <a:r>
              <a:rPr dirty="0" spc="-120"/>
              <a:t> </a:t>
            </a:r>
            <a:r>
              <a:rPr dirty="0" spc="-25"/>
              <a:t>Yardım</a:t>
            </a:r>
            <a:r>
              <a:rPr dirty="0" spc="-120"/>
              <a:t> </a:t>
            </a:r>
            <a:r>
              <a:rPr dirty="0"/>
              <a:t>Alanların</a:t>
            </a:r>
            <a:r>
              <a:rPr dirty="0" spc="-125"/>
              <a:t> </a:t>
            </a:r>
            <a:r>
              <a:rPr dirty="0"/>
              <a:t>İstihdamı</a:t>
            </a:r>
            <a:r>
              <a:rPr dirty="0" spc="-130"/>
              <a:t> </a:t>
            </a:r>
            <a:r>
              <a:rPr dirty="0" spc="-10"/>
              <a:t>Halinde</a:t>
            </a:r>
          </a:p>
          <a:p>
            <a:pPr algn="r" marL="2033905" marR="5080">
              <a:lnSpc>
                <a:spcPts val="3190"/>
              </a:lnSpc>
            </a:pPr>
            <a:r>
              <a:rPr dirty="0" spc="-10"/>
              <a:t>Uygulanan</a:t>
            </a:r>
            <a:r>
              <a:rPr dirty="0" spc="-95"/>
              <a:t> </a:t>
            </a:r>
            <a:r>
              <a:rPr dirty="0" spc="-10"/>
              <a:t>Teşvik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00606" y="881125"/>
          <a:ext cx="12150725" cy="1166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3294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 ek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5.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2018/8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2021/18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No’lu</a:t>
                      </a:r>
                      <a:r>
                        <a:rPr dirty="0" sz="1200" spc="-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Genelgeler.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158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58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26.04.2016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16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03294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7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1733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Özel</a:t>
                      </a:r>
                      <a:r>
                        <a:rPr dirty="0" sz="1200" spc="1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sektör</a:t>
                      </a:r>
                      <a:r>
                        <a:rPr dirty="0" sz="12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işverenleri</a:t>
                      </a:r>
                      <a:r>
                        <a:rPr dirty="0" sz="1200" spc="1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2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2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Yardımlaşma</a:t>
                      </a:r>
                      <a:r>
                        <a:rPr dirty="0" sz="12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2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Dayanışmayı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Teşvik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Fonu</a:t>
                      </a:r>
                      <a:r>
                        <a:rPr dirty="0" sz="1200" spc="1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Kurulu</a:t>
                      </a:r>
                      <a:r>
                        <a:rPr dirty="0" sz="1200" spc="1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200" spc="1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verilen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nakdi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200" spc="1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yardımlardan</a:t>
                      </a:r>
                      <a:r>
                        <a:rPr dirty="0" sz="1200" spc="1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yararlanan</a:t>
                      </a:r>
                      <a:endParaRPr sz="1200">
                        <a:latin typeface="Garamond"/>
                        <a:cs typeface="Garamond"/>
                      </a:endParaRPr>
                    </a:p>
                    <a:p>
                      <a:pPr marL="59055" marR="58419">
                        <a:lnSpc>
                          <a:spcPct val="106700"/>
                        </a:lnSpc>
                        <a:spcBef>
                          <a:spcPts val="10"/>
                        </a:spcBef>
                      </a:pP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kişilerin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ikamet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ettiği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hanede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bulunanlardan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işe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alınan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sigortalıların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prime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esas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kazanç</a:t>
                      </a:r>
                      <a:r>
                        <a:rPr dirty="0" sz="1200" spc="-2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sınır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üzerinden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hesaplanan sigorta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primi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hissesinin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tamamı</a:t>
                      </a:r>
                      <a:r>
                        <a:rPr dirty="0" sz="1200" spc="-1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Aile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200" spc="-4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Sosyal</a:t>
                      </a:r>
                      <a:r>
                        <a:rPr dirty="0" sz="1200" spc="-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Hizmetler</a:t>
                      </a:r>
                      <a:r>
                        <a:rPr dirty="0" sz="12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Bakanlığı</a:t>
                      </a:r>
                      <a:r>
                        <a:rPr dirty="0" sz="12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200" spc="-3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81556" y="2276475"/>
            <a:ext cx="12096115" cy="288925"/>
            <a:chOff x="81556" y="2276475"/>
            <a:chExt cx="12096115" cy="288925"/>
          </a:xfrm>
        </p:grpSpPr>
        <p:sp>
          <p:nvSpPr>
            <p:cNvPr id="5" name="object 5" descr=""/>
            <p:cNvSpPr/>
            <p:nvPr/>
          </p:nvSpPr>
          <p:spPr>
            <a:xfrm>
              <a:off x="106956" y="2289149"/>
              <a:ext cx="12058015" cy="248285"/>
            </a:xfrm>
            <a:custGeom>
              <a:avLst/>
              <a:gdLst/>
              <a:ahLst/>
              <a:cxnLst/>
              <a:rect l="l" t="t" r="r" b="b"/>
              <a:pathLst>
                <a:path w="12058015" h="248285">
                  <a:moveTo>
                    <a:pt x="12057761" y="0"/>
                  </a:moveTo>
                  <a:lnTo>
                    <a:pt x="0" y="0"/>
                  </a:lnTo>
                  <a:lnTo>
                    <a:pt x="0" y="248183"/>
                  </a:lnTo>
                  <a:lnTo>
                    <a:pt x="12057761" y="248183"/>
                  </a:lnTo>
                  <a:lnTo>
                    <a:pt x="12057761" y="0"/>
                  </a:lnTo>
                  <a:close/>
                </a:path>
              </a:pathLst>
            </a:custGeom>
            <a:solidFill>
              <a:srgbClr val="538235">
                <a:alpha val="4196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0606" y="2282825"/>
              <a:ext cx="12070715" cy="273685"/>
            </a:xfrm>
            <a:custGeom>
              <a:avLst/>
              <a:gdLst/>
              <a:ahLst/>
              <a:cxnLst/>
              <a:rect l="l" t="t" r="r" b="b"/>
              <a:pathLst>
                <a:path w="12070715" h="273685">
                  <a:moveTo>
                    <a:pt x="6349" y="0"/>
                  </a:moveTo>
                  <a:lnTo>
                    <a:pt x="6349" y="273558"/>
                  </a:lnTo>
                </a:path>
                <a:path w="12070715" h="273685">
                  <a:moveTo>
                    <a:pt x="12064088" y="0"/>
                  </a:moveTo>
                  <a:lnTo>
                    <a:pt x="12064088" y="273558"/>
                  </a:lnTo>
                </a:path>
                <a:path w="12070715" h="273685">
                  <a:moveTo>
                    <a:pt x="0" y="6350"/>
                  </a:moveTo>
                  <a:lnTo>
                    <a:pt x="12070438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0606" y="2537333"/>
              <a:ext cx="6059805" cy="0"/>
            </a:xfrm>
            <a:custGeom>
              <a:avLst/>
              <a:gdLst/>
              <a:ahLst/>
              <a:cxnLst/>
              <a:rect l="l" t="t" r="r" b="b"/>
              <a:pathLst>
                <a:path w="6059805" h="0">
                  <a:moveTo>
                    <a:pt x="0" y="0"/>
                  </a:moveTo>
                  <a:lnTo>
                    <a:pt x="605940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162472" y="2518283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714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13306" y="2269363"/>
            <a:ext cx="120453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C00000"/>
                </a:solidFill>
                <a:latin typeface="Garamond"/>
                <a:cs typeface="Garamond"/>
              </a:rPr>
              <a:t>TEŞVİKTEN</a:t>
            </a:r>
            <a:r>
              <a:rPr dirty="0" sz="1400" spc="-25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YARARLANMA</a:t>
            </a:r>
            <a:r>
              <a:rPr dirty="0" sz="1400" spc="-25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ŞARTLARI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2107" y="2525267"/>
            <a:ext cx="5994400" cy="1892935"/>
          </a:xfrm>
          <a:prstGeom prst="rect">
            <a:avLst/>
          </a:prstGeom>
          <a:solidFill>
            <a:srgbClr val="DEEBF7"/>
          </a:solidFill>
        </p:spPr>
        <p:txBody>
          <a:bodyPr wrap="square" lIns="0" tIns="3302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dirty="0" sz="1300" b="1">
                <a:solidFill>
                  <a:srgbClr val="C00000"/>
                </a:solidFill>
                <a:latin typeface="Garamond"/>
                <a:cs typeface="Garamond"/>
              </a:rPr>
              <a:t>İşyeri</a:t>
            </a:r>
            <a:r>
              <a:rPr dirty="0" sz="1300" spc="-55" b="1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dirty="0" sz="1300" spc="-10" b="1">
                <a:solidFill>
                  <a:srgbClr val="C00000"/>
                </a:solidFill>
                <a:latin typeface="Garamond"/>
                <a:cs typeface="Garamond"/>
              </a:rPr>
              <a:t>Yönünden;</a:t>
            </a:r>
            <a:endParaRPr sz="13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Aylık</a:t>
            </a:r>
            <a:r>
              <a:rPr dirty="0" sz="13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300" spc="2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22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hizmet</a:t>
            </a:r>
            <a:r>
              <a:rPr dirty="0" sz="1300" spc="2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belgesinin</a:t>
            </a:r>
            <a:r>
              <a:rPr dirty="0" sz="1300" spc="22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/</a:t>
            </a:r>
            <a:r>
              <a:rPr dirty="0" sz="1300" spc="22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muhtasar</a:t>
            </a:r>
            <a:r>
              <a:rPr dirty="0" sz="1300" spc="229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2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prim</a:t>
            </a:r>
            <a:r>
              <a:rPr dirty="0" sz="1300" spc="2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hizmet</a:t>
            </a:r>
            <a:r>
              <a:rPr dirty="0" sz="1300" spc="2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beyannamesinin</a:t>
            </a:r>
            <a:r>
              <a:rPr dirty="0" sz="1300" spc="2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yasal</a:t>
            </a:r>
            <a:endParaRPr sz="1300">
              <a:latin typeface="Garamond"/>
              <a:cs typeface="Garamond"/>
            </a:endParaRPr>
          </a:p>
          <a:p>
            <a:pPr marL="359410">
              <a:lnSpc>
                <a:spcPct val="100000"/>
              </a:lnSpc>
              <a:spcBef>
                <a:spcPts val="5"/>
              </a:spcBef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süresinde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verilmesi,</a:t>
            </a:r>
            <a:endParaRPr sz="13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Primlerin</a:t>
            </a:r>
            <a:r>
              <a:rPr dirty="0" sz="13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yasal</a:t>
            </a:r>
            <a:r>
              <a:rPr dirty="0" sz="13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süresinde</a:t>
            </a:r>
            <a:r>
              <a:rPr dirty="0" sz="13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ödenmesi,</a:t>
            </a:r>
            <a:endParaRPr sz="13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Sigortalının</a:t>
            </a:r>
            <a:r>
              <a:rPr dirty="0" sz="1300" spc="8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işe</a:t>
            </a:r>
            <a:r>
              <a:rPr dirty="0" sz="1300" spc="7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alındığı</a:t>
            </a:r>
            <a:r>
              <a:rPr dirty="0" sz="1300" spc="10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tarihten</a:t>
            </a:r>
            <a:r>
              <a:rPr dirty="0" sz="1300" spc="7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bir</a:t>
            </a:r>
            <a:r>
              <a:rPr dirty="0" sz="1300" spc="9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önceki</a:t>
            </a:r>
            <a:r>
              <a:rPr dirty="0" sz="1300" spc="8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yılın</a:t>
            </a:r>
            <a:r>
              <a:rPr dirty="0" sz="1300" spc="8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ortalama</a:t>
            </a:r>
            <a:r>
              <a:rPr dirty="0" sz="1300" spc="8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sigortalı</a:t>
            </a:r>
            <a:r>
              <a:rPr dirty="0" sz="1300" spc="9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sayısına</a:t>
            </a:r>
            <a:r>
              <a:rPr dirty="0" sz="1300" spc="8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ilave</a:t>
            </a:r>
            <a:r>
              <a:rPr dirty="0" sz="1300" spc="8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olarak</a:t>
            </a:r>
            <a:endParaRPr sz="1300">
              <a:latin typeface="Garamond"/>
              <a:cs typeface="Garamond"/>
            </a:endParaRPr>
          </a:p>
          <a:p>
            <a:pPr marL="359410">
              <a:lnSpc>
                <a:spcPct val="100000"/>
              </a:lnSpc>
            </a:pP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çalıştırılması,</a:t>
            </a:r>
            <a:endParaRPr sz="13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Kuruma</a:t>
            </a:r>
            <a:r>
              <a:rPr dirty="0" sz="13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borcun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bulunmaması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(varsa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da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yapılandırılmış/tecil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taksitlendirilmiş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olması</a:t>
            </a:r>
            <a:endParaRPr sz="1300">
              <a:latin typeface="Garamond"/>
              <a:cs typeface="Garamond"/>
            </a:endParaRPr>
          </a:p>
          <a:p>
            <a:pPr marL="359410">
              <a:lnSpc>
                <a:spcPct val="100000"/>
              </a:lnSpc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düzenli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ödenmesi),</a:t>
            </a:r>
            <a:endParaRPr sz="1300">
              <a:latin typeface="Garamond"/>
              <a:cs typeface="Garamond"/>
            </a:endParaRPr>
          </a:p>
          <a:p>
            <a:pPr marL="359410" indent="-267970">
              <a:lnSpc>
                <a:spcPct val="100000"/>
              </a:lnSpc>
              <a:buFont typeface="Wingdings"/>
              <a:buChar char=""/>
              <a:tabLst>
                <a:tab pos="359410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Kayıt</a:t>
            </a:r>
            <a:r>
              <a:rPr dirty="0" sz="13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dışı sigortalı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çalıştırılmaması.</a:t>
            </a:r>
            <a:endParaRPr sz="1300">
              <a:latin typeface="Garamond"/>
              <a:cs typeface="Garamond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95586" y="4468114"/>
            <a:ext cx="12091670" cy="273685"/>
          </a:xfrm>
          <a:custGeom>
            <a:avLst/>
            <a:gdLst/>
            <a:ahLst/>
            <a:cxnLst/>
            <a:rect l="l" t="t" r="r" b="b"/>
            <a:pathLst>
              <a:path w="12091670" h="273685">
                <a:moveTo>
                  <a:pt x="6350" y="0"/>
                </a:moveTo>
                <a:lnTo>
                  <a:pt x="6350" y="273558"/>
                </a:lnTo>
              </a:path>
              <a:path w="12091670" h="273685">
                <a:moveTo>
                  <a:pt x="12085237" y="0"/>
                </a:moveTo>
                <a:lnTo>
                  <a:pt x="12085237" y="273558"/>
                </a:lnTo>
              </a:path>
              <a:path w="12091670" h="273685">
                <a:moveTo>
                  <a:pt x="0" y="6350"/>
                </a:moveTo>
                <a:lnTo>
                  <a:pt x="12091587" y="6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01936" y="4474438"/>
            <a:ext cx="12078970" cy="248285"/>
          </a:xfrm>
          <a:prstGeom prst="rect">
            <a:avLst/>
          </a:prstGeom>
          <a:solidFill>
            <a:srgbClr val="538235">
              <a:alpha val="41960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57785">
              <a:lnSpc>
                <a:spcPts val="1630"/>
              </a:lnSpc>
            </a:pPr>
            <a:r>
              <a:rPr dirty="0" sz="1400" spc="-10" b="1">
                <a:solidFill>
                  <a:srgbClr val="C00000"/>
                </a:solidFill>
                <a:latin typeface="Garamond"/>
                <a:cs typeface="Garamond"/>
              </a:rPr>
              <a:t>NOTLAR</a:t>
            </a:r>
            <a:endParaRPr sz="1400">
              <a:latin typeface="Garamond"/>
              <a:cs typeface="Garamon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1936" y="4722621"/>
            <a:ext cx="12078970" cy="866140"/>
          </a:xfrm>
          <a:prstGeom prst="rect">
            <a:avLst/>
          </a:prstGeom>
          <a:solidFill>
            <a:srgbClr val="DEEBF7"/>
          </a:solidFill>
        </p:spPr>
        <p:txBody>
          <a:bodyPr wrap="square" lIns="0" tIns="6985" rIns="0" bIns="0" rtlCol="0" vert="horz">
            <a:spAutoFit/>
          </a:bodyPr>
          <a:lstStyle/>
          <a:p>
            <a:pPr marL="360045" indent="-268605">
              <a:lnSpc>
                <a:spcPct val="100000"/>
              </a:lnSpc>
              <a:spcBef>
                <a:spcPts val="55"/>
              </a:spcBef>
              <a:buFont typeface="Wingdings"/>
              <a:buChar char=""/>
              <a:tabLst>
                <a:tab pos="360045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Destekten</a:t>
            </a:r>
            <a:r>
              <a:rPr dirty="0" sz="13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yararlanma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süresi</a:t>
            </a:r>
            <a:r>
              <a:rPr dirty="0" sz="13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1</a:t>
            </a:r>
            <a:r>
              <a:rPr dirty="0" sz="1300" spc="-3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yıldır.</a:t>
            </a:r>
            <a:endParaRPr sz="1300">
              <a:latin typeface="Garamond"/>
              <a:cs typeface="Garamond"/>
            </a:endParaRPr>
          </a:p>
          <a:p>
            <a:pPr marL="360045" indent="-268605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5335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Kanun’un</a:t>
            </a:r>
            <a:r>
              <a:rPr dirty="0" sz="1300" spc="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30.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maddesinin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2.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fıkrası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kapsamına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giren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kurum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kuruluşlara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ait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işyerleri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ile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bu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işyerlerinin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yaptırdığı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her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türlü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alım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yapım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işlerine</a:t>
            </a:r>
            <a:r>
              <a:rPr dirty="0" sz="1300" spc="1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ilişkin</a:t>
            </a:r>
            <a:r>
              <a:rPr dirty="0" sz="1300" spc="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işyerleri</a:t>
            </a:r>
            <a:r>
              <a:rPr dirty="0" sz="1300" spc="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hakkında</a:t>
            </a:r>
            <a:endParaRPr sz="1300">
              <a:latin typeface="Garamond"/>
              <a:cs typeface="Garamond"/>
            </a:endParaRPr>
          </a:p>
          <a:p>
            <a:pPr marL="360045">
              <a:lnSpc>
                <a:spcPct val="100000"/>
              </a:lnSpc>
            </a:pP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uygulanmaz.</a:t>
            </a:r>
            <a:endParaRPr sz="1300">
              <a:latin typeface="Garamond"/>
              <a:cs typeface="Garamond"/>
            </a:endParaRPr>
          </a:p>
          <a:p>
            <a:pPr marL="360045" indent="-268605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Sosyal</a:t>
            </a:r>
            <a:r>
              <a:rPr dirty="0" sz="13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güvenlik</a:t>
            </a:r>
            <a:r>
              <a:rPr dirty="0" sz="1300" spc="-1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destek</a:t>
            </a:r>
            <a:r>
              <a:rPr dirty="0" sz="13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primine</a:t>
            </a:r>
            <a:r>
              <a:rPr dirty="0" sz="1300" spc="-4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tabi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çalışan</a:t>
            </a:r>
            <a:r>
              <a:rPr dirty="0" sz="13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sigortalılardan</a:t>
            </a:r>
            <a:r>
              <a:rPr dirty="0" sz="1300" spc="-2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z="13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yurtdışında</a:t>
            </a:r>
            <a:r>
              <a:rPr dirty="0" sz="13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çalıştırılan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sigortalılardan</a:t>
            </a:r>
            <a:r>
              <a:rPr dirty="0" sz="1300" spc="-2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dolayı</a:t>
            </a:r>
            <a:r>
              <a:rPr dirty="0" sz="1300" spc="-4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bu</a:t>
            </a:r>
            <a:r>
              <a:rPr dirty="0" sz="1300" spc="-5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>
                <a:solidFill>
                  <a:srgbClr val="001F5F"/>
                </a:solidFill>
                <a:latin typeface="Garamond"/>
                <a:cs typeface="Garamond"/>
              </a:rPr>
              <a:t>teşvikten</a:t>
            </a:r>
            <a:r>
              <a:rPr dirty="0" sz="1300" spc="-35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Garamond"/>
                <a:cs typeface="Garamond"/>
              </a:rPr>
              <a:t>yararlanılamaz.</a:t>
            </a:r>
            <a:endParaRPr sz="1300">
              <a:latin typeface="Garamond"/>
              <a:cs typeface="Garamond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6160008" y="2511551"/>
            <a:ext cx="5994400" cy="1877695"/>
          </a:xfrm>
          <a:custGeom>
            <a:avLst/>
            <a:gdLst/>
            <a:ahLst/>
            <a:cxnLst/>
            <a:rect l="l" t="t" r="r" b="b"/>
            <a:pathLst>
              <a:path w="5994400" h="1877695">
                <a:moveTo>
                  <a:pt x="5993892" y="0"/>
                </a:moveTo>
                <a:lnTo>
                  <a:pt x="0" y="0"/>
                </a:lnTo>
                <a:lnTo>
                  <a:pt x="0" y="1877568"/>
                </a:lnTo>
                <a:lnTo>
                  <a:pt x="5993892" y="1877568"/>
                </a:lnTo>
                <a:lnTo>
                  <a:pt x="5993892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65"/>
              </a:spcBef>
            </a:pPr>
            <a:r>
              <a:rPr dirty="0"/>
              <a:t>Sigortalı</a:t>
            </a:r>
            <a:r>
              <a:rPr dirty="0" spc="-5"/>
              <a:t> </a:t>
            </a:r>
            <a:r>
              <a:rPr dirty="0" spc="-10"/>
              <a:t>Yönünden;</a:t>
            </a:r>
          </a:p>
          <a:p>
            <a:pPr marL="360045" indent="-267970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26.04.2016</a:t>
            </a:r>
            <a:r>
              <a:rPr dirty="0" spc="-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tarihi</a:t>
            </a:r>
            <a:r>
              <a:rPr dirty="0" spc="-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ve</a:t>
            </a:r>
            <a:r>
              <a:rPr dirty="0" spc="-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sonrasında</a:t>
            </a:r>
            <a:r>
              <a:rPr dirty="0" spc="-2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işe</a:t>
            </a:r>
            <a:r>
              <a:rPr dirty="0" spc="-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alınmış</a:t>
            </a:r>
            <a:r>
              <a:rPr dirty="0" spc="-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10" b="0">
                <a:solidFill>
                  <a:srgbClr val="001F5F"/>
                </a:solidFill>
                <a:latin typeface="Garamond"/>
                <a:cs typeface="Garamond"/>
              </a:rPr>
              <a:t>olması,</a:t>
            </a:r>
          </a:p>
          <a:p>
            <a:pPr marL="360045" indent="-267970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Türkiye</a:t>
            </a:r>
            <a:r>
              <a:rPr dirty="0" spc="-2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İş</a:t>
            </a:r>
            <a:r>
              <a:rPr dirty="0" spc="-2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Kurumu’na</a:t>
            </a:r>
            <a:r>
              <a:rPr dirty="0" spc="-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kayıtlı</a:t>
            </a:r>
            <a:r>
              <a:rPr dirty="0" spc="-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işsiz</a:t>
            </a:r>
            <a:r>
              <a:rPr dirty="0" spc="-2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10" b="0">
                <a:solidFill>
                  <a:srgbClr val="001F5F"/>
                </a:solidFill>
                <a:latin typeface="Garamond"/>
                <a:cs typeface="Garamond"/>
              </a:rPr>
              <a:t>olması,</a:t>
            </a:r>
          </a:p>
          <a:p>
            <a:pPr marL="360045" indent="-267970">
              <a:lnSpc>
                <a:spcPct val="100000"/>
              </a:lnSpc>
              <a:buFont typeface="Wingdings"/>
              <a:buChar char=""/>
              <a:tabLst>
                <a:tab pos="360045" algn="l"/>
              </a:tabLst>
            </a:pP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İşe</a:t>
            </a:r>
            <a:r>
              <a:rPr dirty="0" spc="5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giriş</a:t>
            </a:r>
            <a:r>
              <a:rPr dirty="0" spc="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tarihinden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önceki</a:t>
            </a:r>
            <a:r>
              <a:rPr dirty="0" spc="5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son</a:t>
            </a:r>
            <a:r>
              <a:rPr dirty="0" spc="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1</a:t>
            </a:r>
            <a:r>
              <a:rPr dirty="0" spc="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yıl</a:t>
            </a:r>
            <a:r>
              <a:rPr dirty="0" spc="5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içerisinde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nakdî</a:t>
            </a:r>
            <a:r>
              <a:rPr dirty="0" spc="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düzenli</a:t>
            </a:r>
            <a:r>
              <a:rPr dirty="0" spc="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sosyal</a:t>
            </a:r>
            <a:r>
              <a:rPr dirty="0" spc="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yardımlardan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en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25" b="0">
                <a:solidFill>
                  <a:srgbClr val="001F5F"/>
                </a:solidFill>
                <a:latin typeface="Garamond"/>
                <a:cs typeface="Garamond"/>
              </a:rPr>
              <a:t>az</a:t>
            </a:r>
          </a:p>
          <a:p>
            <a:pPr marL="360045">
              <a:lnSpc>
                <a:spcPct val="100000"/>
              </a:lnSpc>
            </a:pP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bir</a:t>
            </a:r>
            <a:r>
              <a:rPr dirty="0" spc="-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defa</a:t>
            </a:r>
            <a:r>
              <a:rPr dirty="0" spc="-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yararlanmış</a:t>
            </a:r>
            <a:r>
              <a:rPr dirty="0" spc="-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olanların</a:t>
            </a:r>
            <a:r>
              <a:rPr dirty="0" spc="-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ikamet</a:t>
            </a:r>
            <a:r>
              <a:rPr dirty="0" spc="-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ettiği</a:t>
            </a:r>
            <a:r>
              <a:rPr dirty="0" spc="-1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hanede</a:t>
            </a:r>
            <a:r>
              <a:rPr dirty="0" spc="-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10" b="0">
                <a:solidFill>
                  <a:srgbClr val="001F5F"/>
                </a:solidFill>
                <a:latin typeface="Garamond"/>
                <a:cs typeface="Garamond"/>
              </a:rPr>
              <a:t>bulunması,</a:t>
            </a:r>
          </a:p>
          <a:p>
            <a:pPr marL="360045" marR="83185" indent="-26860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60045" algn="l"/>
              </a:tabLst>
            </a:pP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5510</a:t>
            </a:r>
            <a:r>
              <a:rPr dirty="0" spc="2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sayılı</a:t>
            </a:r>
            <a:r>
              <a:rPr dirty="0" spc="2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Kanunun</a:t>
            </a:r>
            <a:r>
              <a:rPr dirty="0" spc="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60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ıncı</a:t>
            </a:r>
            <a:r>
              <a:rPr dirty="0" spc="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maddesinin</a:t>
            </a:r>
            <a:r>
              <a:rPr dirty="0" spc="3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birinci</a:t>
            </a:r>
            <a:r>
              <a:rPr dirty="0" spc="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fıkrasının</a:t>
            </a:r>
            <a:r>
              <a:rPr dirty="0" spc="4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(c)</a:t>
            </a:r>
            <a:r>
              <a:rPr dirty="0" spc="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bendinin</a:t>
            </a:r>
            <a:r>
              <a:rPr dirty="0" spc="4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(1)</a:t>
            </a:r>
            <a:r>
              <a:rPr dirty="0" spc="1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numaralı</a:t>
            </a:r>
            <a:r>
              <a:rPr dirty="0" spc="35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25" b="0">
                <a:solidFill>
                  <a:srgbClr val="001F5F"/>
                </a:solidFill>
                <a:latin typeface="Garamond"/>
                <a:cs typeface="Garamond"/>
              </a:rPr>
              <a:t>alt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bendi</a:t>
            </a:r>
            <a:r>
              <a:rPr dirty="0" spc="-7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b="0">
                <a:solidFill>
                  <a:srgbClr val="001F5F"/>
                </a:solidFill>
                <a:latin typeface="Garamond"/>
                <a:cs typeface="Garamond"/>
              </a:rPr>
              <a:t>kapsamında</a:t>
            </a:r>
            <a:r>
              <a:rPr dirty="0" spc="-60" b="0">
                <a:solidFill>
                  <a:srgbClr val="001F5F"/>
                </a:solidFill>
                <a:latin typeface="Garamond"/>
                <a:cs typeface="Garamond"/>
              </a:rPr>
              <a:t> </a:t>
            </a:r>
            <a:r>
              <a:rPr dirty="0" spc="-10" b="0">
                <a:solidFill>
                  <a:srgbClr val="001F5F"/>
                </a:solidFill>
                <a:latin typeface="Garamond"/>
                <a:cs typeface="Garamond"/>
              </a:rPr>
              <a:t>olması.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56855" y="1057147"/>
          <a:ext cx="12165330" cy="3375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285"/>
                <a:gridCol w="1937385"/>
                <a:gridCol w="2186304"/>
                <a:gridCol w="1880234"/>
                <a:gridCol w="2040254"/>
                <a:gridCol w="2258695"/>
              </a:tblGrid>
              <a:tr h="375285">
                <a:tc gridSpan="6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ÖRNEKLERİ</a:t>
                      </a:r>
                      <a:r>
                        <a:rPr dirty="0" sz="1300" spc="29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30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300" spc="-3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30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56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4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ÜST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 SINIRINDAN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06705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4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DIŞI</a:t>
                      </a:r>
                      <a:r>
                        <a:rPr dirty="0" sz="13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SEKTÖRLER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92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146050" indent="210185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0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(%4xPEK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%16,75xAÜ))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12.157,58</a:t>
                      </a:r>
                      <a:r>
                        <a:rPr dirty="0" sz="1500" spc="-8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61.470,55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  <a:tr h="255904">
                <a:tc gridSpan="6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 spc="-2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İMALAT</a:t>
                      </a:r>
                      <a:r>
                        <a:rPr dirty="0" sz="1300" spc="-3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SEKTÖRÜ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1CC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28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</a:t>
                      </a:r>
                      <a:r>
                        <a:rPr dirty="0" sz="1300" spc="-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(%17)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TEŞVİKSİZ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1003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146050" indent="210185">
                        <a:lnSpc>
                          <a:spcPct val="106900"/>
                        </a:lnSpc>
                        <a:spcBef>
                          <a:spcPts val="680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29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TUTARI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%15,75xAÜ)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515"/>
                        </a:lnSpc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TEŞVİK</a:t>
                      </a:r>
                      <a:r>
                        <a:rPr dirty="0" sz="1300" spc="-4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SONRASI</a:t>
                      </a:r>
                      <a:r>
                        <a:rPr dirty="0" sz="1300" spc="-3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TUTAR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(%37,75</a:t>
                      </a:r>
                      <a:r>
                        <a:rPr dirty="0" sz="1300" spc="-15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–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(%5xPEK</a:t>
                      </a:r>
                      <a:r>
                        <a:rPr dirty="0" sz="1300" spc="-2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+</a:t>
                      </a:r>
                      <a:endParaRPr sz="1300">
                        <a:latin typeface="Garamond"/>
                        <a:cs typeface="Garamond"/>
                      </a:endParaRPr>
                    </a:p>
                    <a:p>
                      <a:pPr algn="ctr" marL="2540">
                        <a:lnSpc>
                          <a:spcPts val="1555"/>
                        </a:lnSpc>
                        <a:spcBef>
                          <a:spcPts val="120"/>
                        </a:spcBef>
                      </a:pPr>
                      <a:r>
                        <a:rPr dirty="0" sz="1300" spc="-10" b="1">
                          <a:solidFill>
                            <a:srgbClr val="1F3863"/>
                          </a:solidFill>
                          <a:latin typeface="Garamond"/>
                          <a:cs typeface="Garamond"/>
                        </a:rPr>
                        <a:t>%15,75xAÜ))</a:t>
                      </a:r>
                      <a:endParaRPr sz="13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39999"/>
                      </a:srgbClr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9.817,08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5.396,14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4.420,94</a:t>
                      </a:r>
                      <a:r>
                        <a:rPr dirty="0" sz="1500" spc="-6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73.628,13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13.847,94</a:t>
                      </a:r>
                      <a:r>
                        <a:rPr dirty="0" sz="1500" spc="-7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dirty="0" sz="15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59.780,19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500">
                        <a:latin typeface="Garamond"/>
                        <a:cs typeface="Garamond"/>
                      </a:endParaRPr>
                    </a:p>
                  </a:txBody>
                  <a:tcPr marL="0" marR="0" marB="0" marT="908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2033905" marR="8255">
              <a:lnSpc>
                <a:spcPts val="3190"/>
              </a:lnSpc>
              <a:spcBef>
                <a:spcPts val="95"/>
              </a:spcBef>
            </a:pPr>
            <a:r>
              <a:rPr dirty="0"/>
              <a:t>Sosyal</a:t>
            </a:r>
            <a:r>
              <a:rPr dirty="0" spc="-120"/>
              <a:t> </a:t>
            </a:r>
            <a:r>
              <a:rPr dirty="0" spc="-25"/>
              <a:t>Yardım</a:t>
            </a:r>
            <a:r>
              <a:rPr dirty="0" spc="-120"/>
              <a:t> </a:t>
            </a:r>
            <a:r>
              <a:rPr dirty="0"/>
              <a:t>Alanların</a:t>
            </a:r>
            <a:r>
              <a:rPr dirty="0" spc="-125"/>
              <a:t> </a:t>
            </a:r>
            <a:r>
              <a:rPr dirty="0"/>
              <a:t>İstihdamı</a:t>
            </a:r>
            <a:r>
              <a:rPr dirty="0" spc="-130"/>
              <a:t> </a:t>
            </a:r>
            <a:r>
              <a:rPr dirty="0" spc="-10"/>
              <a:t>Halinde</a:t>
            </a:r>
          </a:p>
          <a:p>
            <a:pPr algn="r" marL="2033905" marR="5080">
              <a:lnSpc>
                <a:spcPts val="3190"/>
              </a:lnSpc>
            </a:pPr>
            <a:r>
              <a:rPr dirty="0" spc="-10"/>
              <a:t>Uygulanan</a:t>
            </a:r>
            <a:r>
              <a:rPr dirty="0" spc="-95"/>
              <a:t> </a:t>
            </a:r>
            <a:r>
              <a:rPr dirty="0" spc="-10"/>
              <a:t>Teşvik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00606" y="881125"/>
          <a:ext cx="12150725" cy="963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725"/>
                <a:gridCol w="6559550"/>
                <a:gridCol w="1414779"/>
                <a:gridCol w="1176654"/>
                <a:gridCol w="1427479"/>
              </a:tblGrid>
              <a:tr h="365125">
                <a:tc rowSpan="2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endParaRPr sz="1400">
                        <a:latin typeface="Garamond"/>
                        <a:cs typeface="Garamond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DAYANAK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6331</a:t>
                      </a:r>
                      <a:r>
                        <a:rPr dirty="0" sz="1150" spc="2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sayılı</a:t>
                      </a:r>
                      <a:r>
                        <a:rPr dirty="0" sz="1150" spc="2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Kanun’un</a:t>
                      </a:r>
                      <a:r>
                        <a:rPr dirty="0" sz="1150" spc="2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7.</a:t>
                      </a:r>
                      <a:r>
                        <a:rPr dirty="0" sz="115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15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</a:t>
                      </a:r>
                      <a:r>
                        <a:rPr dirty="0" sz="1150" spc="2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Sağlığı</a:t>
                      </a:r>
                      <a:r>
                        <a:rPr dirty="0" sz="115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2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Güvenliği</a:t>
                      </a:r>
                      <a:r>
                        <a:rPr dirty="0" sz="1150" spc="3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Hizmetlerinin</a:t>
                      </a:r>
                      <a:r>
                        <a:rPr dirty="0" sz="115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Desteklenmesi</a:t>
                      </a:r>
                      <a:r>
                        <a:rPr dirty="0" sz="1150" spc="2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Hakkında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Yönetmeliği’nin</a:t>
                      </a:r>
                      <a:r>
                        <a:rPr dirty="0" sz="1150" spc="10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6.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maddesi,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</a:t>
                      </a:r>
                      <a:r>
                        <a:rPr dirty="0" sz="115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Sağlığı</a:t>
                      </a:r>
                      <a:r>
                        <a:rPr dirty="0" sz="1150" spc="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Güvenliği</a:t>
                      </a:r>
                      <a:r>
                        <a:rPr dirty="0" sz="1150" spc="9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Hizmetlerinin</a:t>
                      </a:r>
                      <a:r>
                        <a:rPr dirty="0" sz="1150" spc="4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Desteklenmesi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Hakkında</a:t>
                      </a:r>
                      <a:r>
                        <a:rPr dirty="0" sz="115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Tebliğ.</a:t>
                      </a:r>
                      <a:endParaRPr sz="1150">
                        <a:latin typeface="Garamond"/>
                        <a:cs typeface="Garamond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BAŞLAMA</a:t>
                      </a:r>
                      <a:r>
                        <a:rPr dirty="0" sz="1100" spc="-5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BİTİŞ</a:t>
                      </a:r>
                      <a:r>
                        <a:rPr dirty="0" sz="1100" spc="-3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TARİHİ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BELGE</a:t>
                      </a:r>
                      <a:r>
                        <a:rPr dirty="0" sz="1100" spc="-3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KANUN</a:t>
                      </a:r>
                      <a:r>
                        <a:rPr dirty="0" sz="11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NO</a:t>
                      </a:r>
                      <a:endParaRPr sz="1100">
                        <a:latin typeface="Garamond"/>
                        <a:cs typeface="Garamond"/>
                      </a:endParaRPr>
                    </a:p>
                  </a:txBody>
                  <a:tcPr marL="0" marR="0" marB="0" marT="901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59999"/>
                      </a:srgbClr>
                    </a:solidFill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7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6E7">
                        <a:alpha val="5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85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1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01.01.2014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spc="-50" b="1">
                          <a:solidFill>
                            <a:srgbClr val="44536A"/>
                          </a:solidFill>
                          <a:latin typeface="Garamond"/>
                          <a:cs typeface="Garamond"/>
                        </a:rPr>
                        <a:t>-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67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70195"/>
                      </a:srgbClr>
                    </a:solidFill>
                  </a:tcPr>
                </a:tc>
              </a:tr>
              <a:tr h="37846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AÇIKLAMA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889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9055">
                        <a:lnSpc>
                          <a:spcPts val="1370"/>
                        </a:lnSpc>
                      </a:pP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10’dan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az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çalışanı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bulunan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alan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150" spc="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başına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günlük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ücretin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150" spc="8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alan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150" spc="8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%1,4’i,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59055">
                        <a:lnSpc>
                          <a:spcPts val="1375"/>
                        </a:lnSpc>
                        <a:spcBef>
                          <a:spcPts val="135"/>
                        </a:spcBef>
                      </a:pP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150" spc="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150" spc="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alan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150" spc="4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%1,6’sı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işverene</a:t>
                      </a:r>
                      <a:r>
                        <a:rPr dirty="0" sz="1150" spc="3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ödenmektedir.</a:t>
                      </a:r>
                      <a:r>
                        <a:rPr dirty="0" sz="1150" spc="7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Finansmanı</a:t>
                      </a:r>
                      <a:r>
                        <a:rPr dirty="0" sz="1150" spc="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SGK</a:t>
                      </a:r>
                      <a:r>
                        <a:rPr dirty="0" sz="1150" spc="9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(kısa</a:t>
                      </a:r>
                      <a:r>
                        <a:rPr dirty="0" sz="115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vadeli</a:t>
                      </a:r>
                      <a:r>
                        <a:rPr dirty="0" sz="1150" spc="7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</a:t>
                      </a:r>
                      <a:r>
                        <a:rPr dirty="0" sz="1150" spc="5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kollarından)</a:t>
                      </a:r>
                      <a:r>
                        <a:rPr dirty="0" sz="1150" spc="6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tarafından</a:t>
                      </a:r>
                      <a:r>
                        <a:rPr dirty="0" sz="1150" spc="65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karşılanmaktadır.</a:t>
                      </a:r>
                      <a:endParaRPr sz="115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454" rIns="0" bIns="0" rtlCol="0" vert="horz">
            <a:spAutoFit/>
          </a:bodyPr>
          <a:lstStyle/>
          <a:p>
            <a:pPr marL="587375">
              <a:lnSpc>
                <a:spcPct val="100000"/>
              </a:lnSpc>
              <a:spcBef>
                <a:spcPts val="95"/>
              </a:spcBef>
            </a:pPr>
            <a:r>
              <a:rPr dirty="0"/>
              <a:t>İş</a:t>
            </a:r>
            <a:r>
              <a:rPr dirty="0" spc="-75"/>
              <a:t> </a:t>
            </a:r>
            <a:r>
              <a:rPr dirty="0"/>
              <a:t>Sağlığı</a:t>
            </a:r>
            <a:r>
              <a:rPr dirty="0" spc="-80"/>
              <a:t> </a:t>
            </a:r>
            <a:r>
              <a:rPr dirty="0"/>
              <a:t>ve</a:t>
            </a:r>
            <a:r>
              <a:rPr dirty="0" spc="-75"/>
              <a:t> </a:t>
            </a:r>
            <a:r>
              <a:rPr dirty="0"/>
              <a:t>Güvenliği</a:t>
            </a:r>
            <a:r>
              <a:rPr dirty="0" spc="-85"/>
              <a:t> </a:t>
            </a:r>
            <a:r>
              <a:rPr dirty="0" spc="-10"/>
              <a:t>Hizmetlerinin</a:t>
            </a:r>
            <a:r>
              <a:rPr dirty="0" spc="-50"/>
              <a:t> </a:t>
            </a:r>
            <a:r>
              <a:rPr dirty="0" spc="-10"/>
              <a:t>Desteklenmesi</a:t>
            </a: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00606" y="2055876"/>
          <a:ext cx="12167870" cy="4279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1530"/>
                <a:gridCol w="6188710"/>
              </a:tblGrid>
              <a:tr h="205104">
                <a:tc gridSpan="2">
                  <a:txBody>
                    <a:bodyPr/>
                    <a:lstStyle/>
                    <a:p>
                      <a:pPr marL="58419">
                        <a:lnSpc>
                          <a:spcPts val="1395"/>
                        </a:lnSpc>
                      </a:pP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TEŞVİKTEN</a:t>
                      </a:r>
                      <a:r>
                        <a:rPr dirty="0" sz="1200" spc="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YARARLANMA ŞARTLARI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68400">
                <a:tc gridSpan="2">
                  <a:txBody>
                    <a:bodyPr/>
                    <a:lstStyle/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genelinde,</a:t>
                      </a:r>
                      <a:r>
                        <a:rPr dirty="0" sz="115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sınıfta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yer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alan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işyerlerinde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ondan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az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çalışanın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bulunması,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Aylık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belgesinin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/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muhtasar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beyannamesinin</a:t>
                      </a:r>
                      <a:r>
                        <a:rPr dirty="0" sz="115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yasal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süresinde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Türkiye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genelinde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prim, idari</a:t>
                      </a:r>
                      <a:r>
                        <a:rPr dirty="0" sz="115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para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15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bunlara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15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gecikme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zammı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cezası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borcu bulunmaması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(varsa</a:t>
                      </a:r>
                      <a:r>
                        <a:rPr dirty="0" sz="115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yapılandırılmış/tecil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taksitlendirilmiş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 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düzenli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ödenmesi),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dışı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sigortalı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çalıştırılmaması,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çok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işyerleri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yansıtma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faturası</a:t>
                      </a:r>
                      <a:r>
                        <a:rPr dirty="0" sz="115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düzenlenmesi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Kuruma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54965" indent="-26860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54965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İşyerinin,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İSG-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KATİP’e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kayıtlı</a:t>
                      </a:r>
                      <a:r>
                        <a:rPr dirty="0" sz="115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onaylanmış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devam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eden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iş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sağlığı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güvenliği</a:t>
                      </a:r>
                      <a:r>
                        <a:rPr dirty="0" sz="1150" spc="-4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hizmetlerinin</a:t>
                      </a:r>
                      <a:r>
                        <a:rPr dirty="0" sz="115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verilmesine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hizmet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sunucusu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ile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yapılmış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sözleşmesinin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olması.</a:t>
                      </a:r>
                      <a:endParaRPr sz="1150">
                        <a:latin typeface="Garamond"/>
                        <a:cs typeface="Garamond"/>
                      </a:endParaRPr>
                    </a:p>
                  </a:txBody>
                  <a:tcPr marL="0" marR="0" marB="0" marT="33655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7804">
                <a:tc gridSpan="2">
                  <a:txBody>
                    <a:bodyPr/>
                    <a:lstStyle/>
                    <a:p>
                      <a:pPr marL="59055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NOTLAR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57375">
                <a:tc gridSpan="2"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15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150" spc="-3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ödemelerine</a:t>
                      </a:r>
                      <a:r>
                        <a:rPr dirty="0" sz="115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ilişkin</a:t>
                      </a:r>
                      <a:r>
                        <a:rPr dirty="0" sz="1150" spc="-2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başvurular;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Ocak,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Şubat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Mart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Nisan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sonuna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kadar,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Nisan,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Mayıs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Haziran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Temmuz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sonuna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kadar,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Temmuz,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Ağustos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Eylül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Ekim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sonuna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kadar,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Ekim,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Kasım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Aralık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izleyen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Ocak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sonuna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kadar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yapılır.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dirty="0" sz="115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Ödemeler: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Birinci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ödemeleri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Ocak,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Şubat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Mart</a:t>
                      </a:r>
                      <a:r>
                        <a:rPr dirty="0" sz="1150" spc="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Mayıs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sonunda,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İkinci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</a:t>
                      </a:r>
                      <a:r>
                        <a:rPr dirty="0" sz="1150" spc="-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ödemeleri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Nisan,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Mayıs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Haziran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Ağustos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sonunda,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Üçüncü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ödemeleri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Temmuz,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Ağustos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Eylül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Kasım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sonunda,</a:t>
                      </a:r>
                      <a:endParaRPr sz="1150">
                        <a:latin typeface="Garamond"/>
                        <a:cs typeface="Garamond"/>
                      </a:endParaRPr>
                    </a:p>
                    <a:p>
                      <a:pPr marL="364490" indent="-26797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64490" algn="l"/>
                        </a:tabLst>
                      </a:pP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Dördüncü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dönem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ödemeleri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Ekim,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Kasım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ve</a:t>
                      </a:r>
                      <a:r>
                        <a:rPr dirty="0" sz="1150" spc="-1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Aralık</a:t>
                      </a:r>
                      <a:r>
                        <a:rPr dirty="0" sz="1150" spc="-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ayları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için</a:t>
                      </a:r>
                      <a:r>
                        <a:rPr dirty="0" sz="1150" spc="-3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izleyen</a:t>
                      </a:r>
                      <a:r>
                        <a:rPr dirty="0" sz="1150" spc="-4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yılın</a:t>
                      </a:r>
                      <a:r>
                        <a:rPr dirty="0" sz="1150" spc="-2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Şubat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ayının</a:t>
                      </a:r>
                      <a:r>
                        <a:rPr dirty="0" sz="1150" spc="-25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sonunda</a:t>
                      </a:r>
                      <a:r>
                        <a:rPr dirty="0" sz="1150" spc="-3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150" spc="-10">
                          <a:solidFill>
                            <a:srgbClr val="001F5F"/>
                          </a:solidFill>
                          <a:latin typeface="Garamond"/>
                          <a:cs typeface="Garamond"/>
                        </a:rPr>
                        <a:t>gerçekleştirilir.</a:t>
                      </a:r>
                      <a:endParaRPr sz="1150">
                        <a:latin typeface="Garamond"/>
                        <a:cs typeface="Garamond"/>
                      </a:endParaRPr>
                    </a:p>
                  </a:txBody>
                  <a:tcPr marL="0" marR="0" marB="0" marT="34925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0500">
                <a:tc gridSpan="2">
                  <a:txBody>
                    <a:bodyPr/>
                    <a:lstStyle/>
                    <a:p>
                      <a:pPr marL="59690">
                        <a:lnSpc>
                          <a:spcPts val="1400"/>
                        </a:lnSpc>
                      </a:pP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RAKAMLARLA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BİR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SİGORTALI</a:t>
                      </a:r>
                      <a:r>
                        <a:rPr dirty="0" sz="1200" spc="-4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İÇİN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30</a:t>
                      </a:r>
                      <a:r>
                        <a:rPr dirty="0" sz="1200" spc="-2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GÜNLÜK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DESTEK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TUTARI</a:t>
                      </a:r>
                      <a:r>
                        <a:rPr dirty="0" sz="1200" spc="26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(2025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Yılı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Brüt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Asgari</a:t>
                      </a:r>
                      <a:r>
                        <a:rPr dirty="0" sz="1200" spc="-1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Ücretine</a:t>
                      </a:r>
                      <a:r>
                        <a:rPr dirty="0" sz="1200" spc="-5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C00000"/>
                          </a:solidFill>
                          <a:latin typeface="Garamond"/>
                          <a:cs typeface="Garamond"/>
                        </a:rPr>
                        <a:t>Göre)</a:t>
                      </a:r>
                      <a:endParaRPr sz="1200">
                        <a:latin typeface="Garamond"/>
                        <a:cs typeface="Garamond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538235">
                        <a:alpha val="4196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3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3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1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SINIR</a:t>
                      </a:r>
                      <a:r>
                        <a:rPr dirty="0" sz="1400" spc="-4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(Tehlikeli</a:t>
                      </a:r>
                      <a:r>
                        <a:rPr dirty="0" sz="1400" spc="1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İşyeri)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B8C9">
                        <a:alpha val="5803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400" b="1">
                          <a:latin typeface="Garamond"/>
                          <a:cs typeface="Garamond"/>
                        </a:rPr>
                        <a:t>PEK</a:t>
                      </a:r>
                      <a:r>
                        <a:rPr dirty="0" sz="1400" spc="-6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ALT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SINIR</a:t>
                      </a:r>
                      <a:r>
                        <a:rPr dirty="0" sz="1400" spc="-50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b="1">
                          <a:latin typeface="Garamond"/>
                          <a:cs typeface="Garamond"/>
                        </a:rPr>
                        <a:t>(Çok</a:t>
                      </a:r>
                      <a:r>
                        <a:rPr dirty="0" sz="1400" spc="-2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20" b="1">
                          <a:latin typeface="Garamond"/>
                          <a:cs typeface="Garamond"/>
                        </a:rPr>
                        <a:t>Tehlikeli</a:t>
                      </a:r>
                      <a:r>
                        <a:rPr dirty="0" sz="1400" spc="-5" b="1"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400" spc="-10" b="1">
                          <a:latin typeface="Garamond"/>
                          <a:cs typeface="Garamond"/>
                        </a:rPr>
                        <a:t>İşyeri)</a:t>
                      </a:r>
                      <a:endParaRPr sz="1400">
                        <a:latin typeface="Garamond"/>
                        <a:cs typeface="Garamond"/>
                      </a:endParaRPr>
                    </a:p>
                  </a:txBody>
                  <a:tcPr marL="0" marR="0" marB="0" marT="82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>
                        <a:alpha val="58038"/>
                      </a:srgbClr>
                    </a:solidFill>
                  </a:tcPr>
                </a:tc>
              </a:tr>
              <a:tr h="346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364,08</a:t>
                      </a:r>
                      <a:r>
                        <a:rPr dirty="0" sz="1600" spc="-4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416,09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 </a:t>
                      </a:r>
                      <a:r>
                        <a:rPr dirty="0" sz="1600" spc="-25" b="1">
                          <a:solidFill>
                            <a:srgbClr val="FFFFFF"/>
                          </a:solidFill>
                          <a:latin typeface="Garamond"/>
                          <a:cs typeface="Garamond"/>
                        </a:rPr>
                        <a:t>TL</a:t>
                      </a:r>
                      <a:endParaRPr sz="1600">
                        <a:latin typeface="Garamond"/>
                        <a:cs typeface="Garamond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>
                        <a:alpha val="3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EMRE MUTLU</dc:creator>
  <dc:title>SUNUM BAŞLIĞI</dc:title>
  <dcterms:created xsi:type="dcterms:W3CDTF">2025-02-19T18:59:00Z</dcterms:created>
  <dcterms:modified xsi:type="dcterms:W3CDTF">2025-02-19T18:59:00Z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2025-02-19T00:00:00Z</vt:filetime>
  </property>
  <property fmtid="{D5CDD505-2E9C-101B-9397-08002B2CF9AE}" pid="5" name="Producer">
    <vt:lpwstr>3-Heights(TM) PDF Security Shell 4.8.25.2 (http://www.pdf-tools.com)</vt:lpwstr>
  </property>
</Properties>
</file>